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1"/>
  </p:notesMasterIdLst>
  <p:sldIdLst>
    <p:sldId id="257" r:id="rId2"/>
    <p:sldId id="301" r:id="rId3"/>
    <p:sldId id="512" r:id="rId4"/>
    <p:sldId id="259" r:id="rId5"/>
    <p:sldId id="278" r:id="rId6"/>
    <p:sldId id="258" r:id="rId7"/>
    <p:sldId id="285" r:id="rId8"/>
    <p:sldId id="529" r:id="rId9"/>
    <p:sldId id="525" r:id="rId10"/>
    <p:sldId id="506" r:id="rId11"/>
    <p:sldId id="515" r:id="rId12"/>
    <p:sldId id="507" r:id="rId13"/>
    <p:sldId id="526" r:id="rId14"/>
    <p:sldId id="527" r:id="rId15"/>
    <p:sldId id="533" r:id="rId16"/>
    <p:sldId id="532" r:id="rId17"/>
    <p:sldId id="531" r:id="rId18"/>
    <p:sldId id="530" r:id="rId19"/>
    <p:sldId id="528" r:id="rId20"/>
  </p:sldIdLst>
  <p:sldSz cx="12192000" cy="6858000"/>
  <p:notesSz cx="6858000" cy="9144000"/>
  <p:defaultTex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C3FA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4" d="100"/>
          <a:sy n="64" d="100"/>
        </p:scale>
        <p:origin x="954" y="1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S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D984EF5-B25B-41EF-8F5D-4ACD39B62D42}" type="datetimeFigureOut">
              <a:rPr lang="en-SE" smtClean="0"/>
              <a:t>2025-04-08</a:t>
            </a:fld>
            <a:endParaRPr lang="en-S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S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S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769A8B8-4836-4783-84B4-8A8D1F30CAAD}" type="slidenum">
              <a:rPr lang="en-SE" smtClean="0"/>
              <a:t>‹#›</a:t>
            </a:fld>
            <a:endParaRPr lang="en-SE"/>
          </a:p>
        </p:txBody>
      </p:sp>
    </p:spTree>
    <p:extLst>
      <p:ext uri="{BB962C8B-B14F-4D97-AF65-F5344CB8AC3E}">
        <p14:creationId xmlns:p14="http://schemas.microsoft.com/office/powerpoint/2010/main" val="8393948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555160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While there is a long way to well-grounded explanation, we propose plausible potential mechanisms. One idea is that compartmentalization makes adaptation to a different salinity easier for protists. Bacteria have much of their bioenergetics, especially the generation of the proton or sodium gradient for ATP production, happening at their outer membrane. This is a complex system strongly affected by salinity, and adaptation of it would pose a major challenge. Analogous processes in the eukaryotic cell happen across internal membranes and are not much affected by the external environment.</a:t>
            </a:r>
            <a:br>
              <a:rPr lang="en-US" dirty="0"/>
            </a:br>
            <a:br>
              <a:rPr lang="en-US" dirty="0"/>
            </a:br>
            <a:r>
              <a:rPr lang="en-US" dirty="0"/>
              <a:t>In addition, bacteria have been shown to disperse further and more frequently, which is consistent with them just being smaller as per particulate physics. That would mean that after the salinity changes in an environment, local bacterial strains stand little chance to adapt, as they are likely to be outcompeted by colonizers already adapted to the new conditions.</a:t>
            </a:r>
            <a:br>
              <a:rPr lang="en-US" dirty="0"/>
            </a:br>
            <a:br>
              <a:rPr lang="en-US" dirty="0"/>
            </a:br>
            <a:r>
              <a:rPr lang="en-US" dirty="0"/>
              <a:t>Now whether these explanations stand scrutiny is yet to be shown, and we propose some ways to test them in our…</a:t>
            </a:r>
            <a:endParaRPr lang="en-SE" dirty="0"/>
          </a:p>
        </p:txBody>
      </p:sp>
      <p:sp>
        <p:nvSpPr>
          <p:cNvPr id="4" name="Slide Number Placeholder 3"/>
          <p:cNvSpPr>
            <a:spLocks noGrp="1"/>
          </p:cNvSpPr>
          <p:nvPr>
            <p:ph type="sldNum" sz="quarter" idx="5"/>
          </p:nvPr>
        </p:nvSpPr>
        <p:spPr/>
        <p:txBody>
          <a:bodyPr/>
          <a:lstStyle/>
          <a:p>
            <a:fld id="{DEC89873-9BA6-41B2-BA9C-C207B514B08A}" type="slidenum">
              <a:rPr lang="en-SE" smtClean="0"/>
              <a:t>16</a:t>
            </a:fld>
            <a:endParaRPr lang="en-SE"/>
          </a:p>
        </p:txBody>
      </p:sp>
    </p:spTree>
    <p:extLst>
      <p:ext uri="{BB962C8B-B14F-4D97-AF65-F5344CB8AC3E}">
        <p14:creationId xmlns:p14="http://schemas.microsoft.com/office/powerpoint/2010/main" val="11794185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fld id="{4769A8B8-4836-4783-84B4-8A8D1F30CAAD}" type="slidenum">
              <a:rPr lang="en-SE" smtClean="0"/>
              <a:t>2</a:t>
            </a:fld>
            <a:endParaRPr lang="en-SE"/>
          </a:p>
        </p:txBody>
      </p:sp>
    </p:spTree>
    <p:extLst>
      <p:ext uri="{BB962C8B-B14F-4D97-AF65-F5344CB8AC3E}">
        <p14:creationId xmlns:p14="http://schemas.microsoft.com/office/powerpoint/2010/main" val="34727644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Sodium motive-force</a:t>
            </a:r>
          </a:p>
          <a:p>
            <a:r>
              <a:rPr lang="en-US" dirty="0"/>
              <a:t>Remember about the brackish volume!</a:t>
            </a:r>
            <a:endParaRPr lang="en-SE" dirty="0"/>
          </a:p>
        </p:txBody>
      </p:sp>
      <p:sp>
        <p:nvSpPr>
          <p:cNvPr id="4" name="Slide Number Placeholder 3"/>
          <p:cNvSpPr>
            <a:spLocks noGrp="1"/>
          </p:cNvSpPr>
          <p:nvPr>
            <p:ph type="sldNum" sz="quarter" idx="5"/>
          </p:nvPr>
        </p:nvSpPr>
        <p:spPr/>
        <p:txBody>
          <a:bodyPr/>
          <a:lstStyle/>
          <a:p>
            <a:fld id="{DEC89873-9BA6-41B2-BA9C-C207B514B08A}" type="slidenum">
              <a:rPr lang="en-SE" smtClean="0"/>
              <a:t>3</a:t>
            </a:fld>
            <a:endParaRPr lang="en-SE"/>
          </a:p>
        </p:txBody>
      </p:sp>
    </p:spTree>
    <p:extLst>
      <p:ext uri="{BB962C8B-B14F-4D97-AF65-F5344CB8AC3E}">
        <p14:creationId xmlns:p14="http://schemas.microsoft.com/office/powerpoint/2010/main" val="7020030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fld id="{4769A8B8-4836-4783-84B4-8A8D1F30CAAD}" type="slidenum">
              <a:rPr lang="en-SE" smtClean="0"/>
              <a:t>5</a:t>
            </a:fld>
            <a:endParaRPr lang="en-SE"/>
          </a:p>
        </p:txBody>
      </p:sp>
    </p:spTree>
    <p:extLst>
      <p:ext uri="{BB962C8B-B14F-4D97-AF65-F5344CB8AC3E}">
        <p14:creationId xmlns:p14="http://schemas.microsoft.com/office/powerpoint/2010/main" val="21662612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thing we look at is beta diversity. How similar are the microbial communities across space in time in the Baltic Sea area? It turns out that, consistent with previous results, bacteria largely follow salinity. However, salinity has a much lower impact on protist communities, despite other factors being at least as </a:t>
            </a:r>
            <a:r>
              <a:rPr lang="en-US" dirty="0" err="1"/>
              <a:t>influencial</a:t>
            </a:r>
            <a:r>
              <a:rPr lang="en-US" dirty="0"/>
              <a:t> as for bacteria.</a:t>
            </a:r>
          </a:p>
          <a:p>
            <a:endParaRPr lang="en-US" dirty="0"/>
          </a:p>
          <a:p>
            <a:r>
              <a:rPr lang="en-US" dirty="0"/>
              <a:t>I will come back to beta diversity more in detail in a moment…</a:t>
            </a:r>
            <a:endParaRPr lang="en-SE" dirty="0"/>
          </a:p>
        </p:txBody>
      </p:sp>
      <p:sp>
        <p:nvSpPr>
          <p:cNvPr id="4" name="Slide Number Placeholder 3"/>
          <p:cNvSpPr>
            <a:spLocks noGrp="1"/>
          </p:cNvSpPr>
          <p:nvPr>
            <p:ph type="sldNum" sz="quarter" idx="5"/>
          </p:nvPr>
        </p:nvSpPr>
        <p:spPr/>
        <p:txBody>
          <a:bodyPr/>
          <a:lstStyle/>
          <a:p>
            <a:fld id="{DEC89873-9BA6-41B2-BA9C-C207B514B08A}" type="slidenum">
              <a:rPr lang="en-SE" smtClean="0"/>
              <a:t>10</a:t>
            </a:fld>
            <a:endParaRPr lang="en-SE"/>
          </a:p>
        </p:txBody>
      </p:sp>
    </p:spTree>
    <p:extLst>
      <p:ext uri="{BB962C8B-B14F-4D97-AF65-F5344CB8AC3E}">
        <p14:creationId xmlns:p14="http://schemas.microsoft.com/office/powerpoint/2010/main" val="19892568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across the salinity barrier between the Baltic Sea and the Kattegat-Skagerrak, we have seen bigger changes in beta diversity for bacteria, but across the same barrier, protist alpha diversity changed more. Does that mean that abundant bacteria and rare protists are the groups most affected by salinity? Not at all! Across abundance and occupancy values, it was protists that were more likely to cross the salinity barrier, both based on raw data and a Bayesian model.</a:t>
            </a:r>
            <a:br>
              <a:rPr lang="en-US" dirty="0"/>
            </a:br>
            <a:br>
              <a:rPr lang="en-US" dirty="0"/>
            </a:br>
            <a:r>
              <a:rPr lang="en-US" dirty="0"/>
              <a:t>Therefore, both in terms of community composition and the present taxa, salinity affected bacteria more than protists. The remaining question is…</a:t>
            </a:r>
            <a:endParaRPr lang="en-SE" dirty="0"/>
          </a:p>
        </p:txBody>
      </p:sp>
      <p:sp>
        <p:nvSpPr>
          <p:cNvPr id="4" name="Slide Number Placeholder 3"/>
          <p:cNvSpPr>
            <a:spLocks noGrp="1"/>
          </p:cNvSpPr>
          <p:nvPr>
            <p:ph type="sldNum" sz="quarter" idx="5"/>
          </p:nvPr>
        </p:nvSpPr>
        <p:spPr/>
        <p:txBody>
          <a:bodyPr/>
          <a:lstStyle/>
          <a:p>
            <a:fld id="{DEC89873-9BA6-41B2-BA9C-C207B514B08A}" type="slidenum">
              <a:rPr lang="en-SE" smtClean="0"/>
              <a:t>11</a:t>
            </a:fld>
            <a:endParaRPr lang="en-SE"/>
          </a:p>
        </p:txBody>
      </p:sp>
    </p:spTree>
    <p:extLst>
      <p:ext uri="{BB962C8B-B14F-4D97-AF65-F5344CB8AC3E}">
        <p14:creationId xmlns:p14="http://schemas.microsoft.com/office/powerpoint/2010/main" val="18872107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allows us to move into alpha diversity. How many lowest-level taxa – called </a:t>
            </a:r>
            <a:r>
              <a:rPr lang="en-US" dirty="0" err="1"/>
              <a:t>dbOTUs</a:t>
            </a:r>
            <a:r>
              <a:rPr lang="en-US" dirty="0"/>
              <a:t> in this case – could we find in a sample? For bacteria, if we just run linear correlation, dissolved inorganic nitrogen by far correlated best with alpha diversity. And we can see that this corresponded to seasonal variation rather than stable differences between the regions (so, each line on this graph is a rolling mean for a region). But was DIN really causing this seasonal </a:t>
            </a:r>
            <a:r>
              <a:rPr lang="en-US" dirty="0" err="1"/>
              <a:t>vartiation</a:t>
            </a:r>
            <a:r>
              <a:rPr lang="en-US" dirty="0"/>
              <a:t>?</a:t>
            </a:r>
            <a:endParaRPr lang="en-SE" dirty="0"/>
          </a:p>
        </p:txBody>
      </p:sp>
      <p:sp>
        <p:nvSpPr>
          <p:cNvPr id="4" name="Slide Number Placeholder 3"/>
          <p:cNvSpPr>
            <a:spLocks noGrp="1"/>
          </p:cNvSpPr>
          <p:nvPr>
            <p:ph type="sldNum" sz="quarter" idx="5"/>
          </p:nvPr>
        </p:nvSpPr>
        <p:spPr/>
        <p:txBody>
          <a:bodyPr/>
          <a:lstStyle/>
          <a:p>
            <a:fld id="{DEC89873-9BA6-41B2-BA9C-C207B514B08A}" type="slidenum">
              <a:rPr lang="en-SE" smtClean="0"/>
              <a:t>12</a:t>
            </a:fld>
            <a:endParaRPr lang="en-SE"/>
          </a:p>
        </p:txBody>
      </p:sp>
    </p:spTree>
    <p:extLst>
      <p:ext uri="{BB962C8B-B14F-4D97-AF65-F5344CB8AC3E}">
        <p14:creationId xmlns:p14="http://schemas.microsoft.com/office/powerpoint/2010/main" val="37494499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well-discussed confounding factor would be convective mixing, the idea being that it brings extra taxa to the surface from deeper waters. To test that, we used data from yet another previous paper, where they did winter and summer transects with depth profiling. And what we get is that the proportion of deepwater taxa from the previous study found in our surface water samples correlates with alpha diversity much better than any of the physicochemical factors we assessed. What is more, once we correct for the presence of deepwater taxa, the DIN no longer associates with bacterial alpha diversity.</a:t>
            </a:r>
            <a:endParaRPr lang="en-SE" dirty="0"/>
          </a:p>
        </p:txBody>
      </p:sp>
      <p:sp>
        <p:nvSpPr>
          <p:cNvPr id="4" name="Slide Number Placeholder 3"/>
          <p:cNvSpPr>
            <a:spLocks noGrp="1"/>
          </p:cNvSpPr>
          <p:nvPr>
            <p:ph type="sldNum" sz="quarter" idx="5"/>
          </p:nvPr>
        </p:nvSpPr>
        <p:spPr/>
        <p:txBody>
          <a:bodyPr/>
          <a:lstStyle/>
          <a:p>
            <a:fld id="{DEC89873-9BA6-41B2-BA9C-C207B514B08A}" type="slidenum">
              <a:rPr lang="en-SE" smtClean="0"/>
              <a:t>13</a:t>
            </a:fld>
            <a:endParaRPr lang="en-SE"/>
          </a:p>
        </p:txBody>
      </p:sp>
    </p:spTree>
    <p:extLst>
      <p:ext uri="{BB962C8B-B14F-4D97-AF65-F5344CB8AC3E}">
        <p14:creationId xmlns:p14="http://schemas.microsoft.com/office/powerpoint/2010/main" val="14795066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about protists? Here, the main pattern was geographic and followed the salinity gradient, with the most saline Kattegat and Skagerrak also being the most diverse regions.</a:t>
            </a:r>
            <a:br>
              <a:rPr lang="en-US" dirty="0"/>
            </a:br>
            <a:br>
              <a:rPr lang="en-US" dirty="0"/>
            </a:br>
            <a:r>
              <a:rPr lang="en-US" dirty="0"/>
              <a:t>Now, this is analogous to the diversity patterns for many animal groups, and we propose an analogous explanation. That is, many marine species adapted to the environment in Kattegat-Skagerrak but fewer to the conditions further down along the salinity gradient in the Baltic Sea. At the same time, the number of adapting marine species was larger than that of freshwater species. Whether this is actually the case, further research will show.</a:t>
            </a:r>
            <a:endParaRPr lang="en-SE" dirty="0"/>
          </a:p>
        </p:txBody>
      </p:sp>
      <p:sp>
        <p:nvSpPr>
          <p:cNvPr id="4" name="Slide Number Placeholder 3"/>
          <p:cNvSpPr>
            <a:spLocks noGrp="1"/>
          </p:cNvSpPr>
          <p:nvPr>
            <p:ph type="sldNum" sz="quarter" idx="5"/>
          </p:nvPr>
        </p:nvSpPr>
        <p:spPr/>
        <p:txBody>
          <a:bodyPr/>
          <a:lstStyle/>
          <a:p>
            <a:fld id="{DEC89873-9BA6-41B2-BA9C-C207B514B08A}" type="slidenum">
              <a:rPr lang="en-SE" smtClean="0"/>
              <a:t>14</a:t>
            </a:fld>
            <a:endParaRPr lang="en-SE"/>
          </a:p>
        </p:txBody>
      </p:sp>
    </p:spTree>
    <p:extLst>
      <p:ext uri="{BB962C8B-B14F-4D97-AF65-F5344CB8AC3E}">
        <p14:creationId xmlns:p14="http://schemas.microsoft.com/office/powerpoint/2010/main" val="33034153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75334E-D97F-F99B-14D7-2743114E0BD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SE"/>
          </a:p>
        </p:txBody>
      </p:sp>
      <p:sp>
        <p:nvSpPr>
          <p:cNvPr id="3" name="Subtitle 2">
            <a:extLst>
              <a:ext uri="{FF2B5EF4-FFF2-40B4-BE49-F238E27FC236}">
                <a16:creationId xmlns:a16="http://schemas.microsoft.com/office/drawing/2014/main" id="{3FBD52EF-98DC-9847-5570-A1E8EB1F707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SE"/>
          </a:p>
        </p:txBody>
      </p:sp>
      <p:sp>
        <p:nvSpPr>
          <p:cNvPr id="4" name="Date Placeholder 3">
            <a:extLst>
              <a:ext uri="{FF2B5EF4-FFF2-40B4-BE49-F238E27FC236}">
                <a16:creationId xmlns:a16="http://schemas.microsoft.com/office/drawing/2014/main" id="{E1CA2030-9EC4-E3EF-06DB-64B8E3BEEC86}"/>
              </a:ext>
            </a:extLst>
          </p:cNvPr>
          <p:cNvSpPr>
            <a:spLocks noGrp="1"/>
          </p:cNvSpPr>
          <p:nvPr>
            <p:ph type="dt" sz="half" idx="10"/>
          </p:nvPr>
        </p:nvSpPr>
        <p:spPr/>
        <p:txBody>
          <a:bodyPr/>
          <a:lstStyle/>
          <a:p>
            <a:fld id="{9CC30B90-DB0F-400B-B025-AB1160CAF634}" type="datetimeFigureOut">
              <a:rPr lang="en-SE" smtClean="0"/>
              <a:t>2025-04-08</a:t>
            </a:fld>
            <a:endParaRPr lang="en-SE"/>
          </a:p>
        </p:txBody>
      </p:sp>
      <p:sp>
        <p:nvSpPr>
          <p:cNvPr id="5" name="Footer Placeholder 4">
            <a:extLst>
              <a:ext uri="{FF2B5EF4-FFF2-40B4-BE49-F238E27FC236}">
                <a16:creationId xmlns:a16="http://schemas.microsoft.com/office/drawing/2014/main" id="{C159BDF5-BD40-119F-29D2-F2B93A1582F5}"/>
              </a:ext>
            </a:extLst>
          </p:cNvPr>
          <p:cNvSpPr>
            <a:spLocks noGrp="1"/>
          </p:cNvSpPr>
          <p:nvPr>
            <p:ph type="ftr" sz="quarter" idx="11"/>
          </p:nvPr>
        </p:nvSpPr>
        <p:spPr/>
        <p:txBody>
          <a:bodyPr/>
          <a:lstStyle/>
          <a:p>
            <a:endParaRPr lang="en-SE"/>
          </a:p>
        </p:txBody>
      </p:sp>
      <p:sp>
        <p:nvSpPr>
          <p:cNvPr id="6" name="Slide Number Placeholder 5">
            <a:extLst>
              <a:ext uri="{FF2B5EF4-FFF2-40B4-BE49-F238E27FC236}">
                <a16:creationId xmlns:a16="http://schemas.microsoft.com/office/drawing/2014/main" id="{F408E59E-E125-45A0-D039-D14E445C1938}"/>
              </a:ext>
            </a:extLst>
          </p:cNvPr>
          <p:cNvSpPr>
            <a:spLocks noGrp="1"/>
          </p:cNvSpPr>
          <p:nvPr>
            <p:ph type="sldNum" sz="quarter" idx="12"/>
          </p:nvPr>
        </p:nvSpPr>
        <p:spPr/>
        <p:txBody>
          <a:bodyPr/>
          <a:lstStyle/>
          <a:p>
            <a:fld id="{CEBD1BFA-1441-46B3-BB40-168920E7CED3}" type="slidenum">
              <a:rPr lang="en-SE" smtClean="0"/>
              <a:t>‹#›</a:t>
            </a:fld>
            <a:endParaRPr lang="en-SE"/>
          </a:p>
        </p:txBody>
      </p:sp>
    </p:spTree>
    <p:extLst>
      <p:ext uri="{BB962C8B-B14F-4D97-AF65-F5344CB8AC3E}">
        <p14:creationId xmlns:p14="http://schemas.microsoft.com/office/powerpoint/2010/main" val="3730694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BC0E2B-2DB6-9828-397A-7338C0432FD9}"/>
              </a:ext>
            </a:extLst>
          </p:cNvPr>
          <p:cNvSpPr>
            <a:spLocks noGrp="1"/>
          </p:cNvSpPr>
          <p:nvPr>
            <p:ph type="title"/>
          </p:nvPr>
        </p:nvSpPr>
        <p:spPr/>
        <p:txBody>
          <a:bodyPr/>
          <a:lstStyle/>
          <a:p>
            <a:r>
              <a:rPr lang="en-US"/>
              <a:t>Click to edit Master title style</a:t>
            </a:r>
            <a:endParaRPr lang="en-SE"/>
          </a:p>
        </p:txBody>
      </p:sp>
      <p:sp>
        <p:nvSpPr>
          <p:cNvPr id="3" name="Vertical Text Placeholder 2">
            <a:extLst>
              <a:ext uri="{FF2B5EF4-FFF2-40B4-BE49-F238E27FC236}">
                <a16:creationId xmlns:a16="http://schemas.microsoft.com/office/drawing/2014/main" id="{B7EAA598-CD9D-284D-858A-A8FA1AFC793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E"/>
          </a:p>
        </p:txBody>
      </p:sp>
      <p:sp>
        <p:nvSpPr>
          <p:cNvPr id="4" name="Date Placeholder 3">
            <a:extLst>
              <a:ext uri="{FF2B5EF4-FFF2-40B4-BE49-F238E27FC236}">
                <a16:creationId xmlns:a16="http://schemas.microsoft.com/office/drawing/2014/main" id="{BA064A30-202C-D103-D6AE-D2C267F6F2E8}"/>
              </a:ext>
            </a:extLst>
          </p:cNvPr>
          <p:cNvSpPr>
            <a:spLocks noGrp="1"/>
          </p:cNvSpPr>
          <p:nvPr>
            <p:ph type="dt" sz="half" idx="10"/>
          </p:nvPr>
        </p:nvSpPr>
        <p:spPr/>
        <p:txBody>
          <a:bodyPr/>
          <a:lstStyle/>
          <a:p>
            <a:fld id="{9CC30B90-DB0F-400B-B025-AB1160CAF634}" type="datetimeFigureOut">
              <a:rPr lang="en-SE" smtClean="0"/>
              <a:t>2025-04-08</a:t>
            </a:fld>
            <a:endParaRPr lang="en-SE"/>
          </a:p>
        </p:txBody>
      </p:sp>
      <p:sp>
        <p:nvSpPr>
          <p:cNvPr id="5" name="Footer Placeholder 4">
            <a:extLst>
              <a:ext uri="{FF2B5EF4-FFF2-40B4-BE49-F238E27FC236}">
                <a16:creationId xmlns:a16="http://schemas.microsoft.com/office/drawing/2014/main" id="{8AE31AFE-DF23-50EE-8E51-BBDD7B464811}"/>
              </a:ext>
            </a:extLst>
          </p:cNvPr>
          <p:cNvSpPr>
            <a:spLocks noGrp="1"/>
          </p:cNvSpPr>
          <p:nvPr>
            <p:ph type="ftr" sz="quarter" idx="11"/>
          </p:nvPr>
        </p:nvSpPr>
        <p:spPr/>
        <p:txBody>
          <a:bodyPr/>
          <a:lstStyle/>
          <a:p>
            <a:endParaRPr lang="en-SE"/>
          </a:p>
        </p:txBody>
      </p:sp>
      <p:sp>
        <p:nvSpPr>
          <p:cNvPr id="6" name="Slide Number Placeholder 5">
            <a:extLst>
              <a:ext uri="{FF2B5EF4-FFF2-40B4-BE49-F238E27FC236}">
                <a16:creationId xmlns:a16="http://schemas.microsoft.com/office/drawing/2014/main" id="{66D10C2D-646C-B6A0-84A7-4930337BC48A}"/>
              </a:ext>
            </a:extLst>
          </p:cNvPr>
          <p:cNvSpPr>
            <a:spLocks noGrp="1"/>
          </p:cNvSpPr>
          <p:nvPr>
            <p:ph type="sldNum" sz="quarter" idx="12"/>
          </p:nvPr>
        </p:nvSpPr>
        <p:spPr/>
        <p:txBody>
          <a:bodyPr/>
          <a:lstStyle/>
          <a:p>
            <a:fld id="{CEBD1BFA-1441-46B3-BB40-168920E7CED3}" type="slidenum">
              <a:rPr lang="en-SE" smtClean="0"/>
              <a:t>‹#›</a:t>
            </a:fld>
            <a:endParaRPr lang="en-SE"/>
          </a:p>
        </p:txBody>
      </p:sp>
    </p:spTree>
    <p:extLst>
      <p:ext uri="{BB962C8B-B14F-4D97-AF65-F5344CB8AC3E}">
        <p14:creationId xmlns:p14="http://schemas.microsoft.com/office/powerpoint/2010/main" val="11443847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E993ABC-5730-F4AF-EF61-A1EC0662D82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SE"/>
          </a:p>
        </p:txBody>
      </p:sp>
      <p:sp>
        <p:nvSpPr>
          <p:cNvPr id="3" name="Vertical Text Placeholder 2">
            <a:extLst>
              <a:ext uri="{FF2B5EF4-FFF2-40B4-BE49-F238E27FC236}">
                <a16:creationId xmlns:a16="http://schemas.microsoft.com/office/drawing/2014/main" id="{F173333A-46CB-66B6-F9EE-CED2C93004E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E"/>
          </a:p>
        </p:txBody>
      </p:sp>
      <p:sp>
        <p:nvSpPr>
          <p:cNvPr id="4" name="Date Placeholder 3">
            <a:extLst>
              <a:ext uri="{FF2B5EF4-FFF2-40B4-BE49-F238E27FC236}">
                <a16:creationId xmlns:a16="http://schemas.microsoft.com/office/drawing/2014/main" id="{EAA48120-539B-FF14-6C0B-92F270032AE1}"/>
              </a:ext>
            </a:extLst>
          </p:cNvPr>
          <p:cNvSpPr>
            <a:spLocks noGrp="1"/>
          </p:cNvSpPr>
          <p:nvPr>
            <p:ph type="dt" sz="half" idx="10"/>
          </p:nvPr>
        </p:nvSpPr>
        <p:spPr/>
        <p:txBody>
          <a:bodyPr/>
          <a:lstStyle/>
          <a:p>
            <a:fld id="{9CC30B90-DB0F-400B-B025-AB1160CAF634}" type="datetimeFigureOut">
              <a:rPr lang="en-SE" smtClean="0"/>
              <a:t>2025-04-08</a:t>
            </a:fld>
            <a:endParaRPr lang="en-SE"/>
          </a:p>
        </p:txBody>
      </p:sp>
      <p:sp>
        <p:nvSpPr>
          <p:cNvPr id="5" name="Footer Placeholder 4">
            <a:extLst>
              <a:ext uri="{FF2B5EF4-FFF2-40B4-BE49-F238E27FC236}">
                <a16:creationId xmlns:a16="http://schemas.microsoft.com/office/drawing/2014/main" id="{F608CC04-F113-3EDD-D703-C80BA660E8D9}"/>
              </a:ext>
            </a:extLst>
          </p:cNvPr>
          <p:cNvSpPr>
            <a:spLocks noGrp="1"/>
          </p:cNvSpPr>
          <p:nvPr>
            <p:ph type="ftr" sz="quarter" idx="11"/>
          </p:nvPr>
        </p:nvSpPr>
        <p:spPr/>
        <p:txBody>
          <a:bodyPr/>
          <a:lstStyle/>
          <a:p>
            <a:endParaRPr lang="en-SE"/>
          </a:p>
        </p:txBody>
      </p:sp>
      <p:sp>
        <p:nvSpPr>
          <p:cNvPr id="6" name="Slide Number Placeholder 5">
            <a:extLst>
              <a:ext uri="{FF2B5EF4-FFF2-40B4-BE49-F238E27FC236}">
                <a16:creationId xmlns:a16="http://schemas.microsoft.com/office/drawing/2014/main" id="{4E622204-E380-CA04-4807-DE17FC40FC2D}"/>
              </a:ext>
            </a:extLst>
          </p:cNvPr>
          <p:cNvSpPr>
            <a:spLocks noGrp="1"/>
          </p:cNvSpPr>
          <p:nvPr>
            <p:ph type="sldNum" sz="quarter" idx="12"/>
          </p:nvPr>
        </p:nvSpPr>
        <p:spPr/>
        <p:txBody>
          <a:bodyPr/>
          <a:lstStyle/>
          <a:p>
            <a:fld id="{CEBD1BFA-1441-46B3-BB40-168920E7CED3}" type="slidenum">
              <a:rPr lang="en-SE" smtClean="0"/>
              <a:t>‹#›</a:t>
            </a:fld>
            <a:endParaRPr lang="en-SE"/>
          </a:p>
        </p:txBody>
      </p:sp>
    </p:spTree>
    <p:extLst>
      <p:ext uri="{BB962C8B-B14F-4D97-AF65-F5344CB8AC3E}">
        <p14:creationId xmlns:p14="http://schemas.microsoft.com/office/powerpoint/2010/main" val="30432034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AD627F-466E-0A71-41E5-220B052B9DBC}"/>
              </a:ext>
            </a:extLst>
          </p:cNvPr>
          <p:cNvSpPr>
            <a:spLocks noGrp="1"/>
          </p:cNvSpPr>
          <p:nvPr>
            <p:ph type="title"/>
          </p:nvPr>
        </p:nvSpPr>
        <p:spPr/>
        <p:txBody>
          <a:bodyPr/>
          <a:lstStyle/>
          <a:p>
            <a:r>
              <a:rPr lang="en-US"/>
              <a:t>Click to edit Master title style</a:t>
            </a:r>
            <a:endParaRPr lang="en-SE"/>
          </a:p>
        </p:txBody>
      </p:sp>
      <p:sp>
        <p:nvSpPr>
          <p:cNvPr id="3" name="Content Placeholder 2">
            <a:extLst>
              <a:ext uri="{FF2B5EF4-FFF2-40B4-BE49-F238E27FC236}">
                <a16:creationId xmlns:a16="http://schemas.microsoft.com/office/drawing/2014/main" id="{632A5740-235D-17F4-E19C-6BD7662E7D2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E"/>
          </a:p>
        </p:txBody>
      </p:sp>
      <p:sp>
        <p:nvSpPr>
          <p:cNvPr id="4" name="Date Placeholder 3">
            <a:extLst>
              <a:ext uri="{FF2B5EF4-FFF2-40B4-BE49-F238E27FC236}">
                <a16:creationId xmlns:a16="http://schemas.microsoft.com/office/drawing/2014/main" id="{3510BC74-CD0F-FC32-D8E6-4956B9D3428E}"/>
              </a:ext>
            </a:extLst>
          </p:cNvPr>
          <p:cNvSpPr>
            <a:spLocks noGrp="1"/>
          </p:cNvSpPr>
          <p:nvPr>
            <p:ph type="dt" sz="half" idx="10"/>
          </p:nvPr>
        </p:nvSpPr>
        <p:spPr/>
        <p:txBody>
          <a:bodyPr/>
          <a:lstStyle/>
          <a:p>
            <a:fld id="{9CC30B90-DB0F-400B-B025-AB1160CAF634}" type="datetimeFigureOut">
              <a:rPr lang="en-SE" smtClean="0"/>
              <a:t>2025-04-08</a:t>
            </a:fld>
            <a:endParaRPr lang="en-SE"/>
          </a:p>
        </p:txBody>
      </p:sp>
      <p:sp>
        <p:nvSpPr>
          <p:cNvPr id="5" name="Footer Placeholder 4">
            <a:extLst>
              <a:ext uri="{FF2B5EF4-FFF2-40B4-BE49-F238E27FC236}">
                <a16:creationId xmlns:a16="http://schemas.microsoft.com/office/drawing/2014/main" id="{34DC8B81-6EBE-7CB9-E931-802F1AA1DAB0}"/>
              </a:ext>
            </a:extLst>
          </p:cNvPr>
          <p:cNvSpPr>
            <a:spLocks noGrp="1"/>
          </p:cNvSpPr>
          <p:nvPr>
            <p:ph type="ftr" sz="quarter" idx="11"/>
          </p:nvPr>
        </p:nvSpPr>
        <p:spPr/>
        <p:txBody>
          <a:bodyPr/>
          <a:lstStyle/>
          <a:p>
            <a:endParaRPr lang="en-SE"/>
          </a:p>
        </p:txBody>
      </p:sp>
      <p:sp>
        <p:nvSpPr>
          <p:cNvPr id="6" name="Slide Number Placeholder 5">
            <a:extLst>
              <a:ext uri="{FF2B5EF4-FFF2-40B4-BE49-F238E27FC236}">
                <a16:creationId xmlns:a16="http://schemas.microsoft.com/office/drawing/2014/main" id="{79EA901D-3228-9EB1-EE86-3745C115DCB7}"/>
              </a:ext>
            </a:extLst>
          </p:cNvPr>
          <p:cNvSpPr>
            <a:spLocks noGrp="1"/>
          </p:cNvSpPr>
          <p:nvPr>
            <p:ph type="sldNum" sz="quarter" idx="12"/>
          </p:nvPr>
        </p:nvSpPr>
        <p:spPr/>
        <p:txBody>
          <a:bodyPr/>
          <a:lstStyle/>
          <a:p>
            <a:fld id="{CEBD1BFA-1441-46B3-BB40-168920E7CED3}" type="slidenum">
              <a:rPr lang="en-SE" smtClean="0"/>
              <a:t>‹#›</a:t>
            </a:fld>
            <a:endParaRPr lang="en-SE"/>
          </a:p>
        </p:txBody>
      </p:sp>
    </p:spTree>
    <p:extLst>
      <p:ext uri="{BB962C8B-B14F-4D97-AF65-F5344CB8AC3E}">
        <p14:creationId xmlns:p14="http://schemas.microsoft.com/office/powerpoint/2010/main" val="37089442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376D58-C85A-DDE6-75D3-0C6C3C4DE06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SE"/>
          </a:p>
        </p:txBody>
      </p:sp>
      <p:sp>
        <p:nvSpPr>
          <p:cNvPr id="3" name="Text Placeholder 2">
            <a:extLst>
              <a:ext uri="{FF2B5EF4-FFF2-40B4-BE49-F238E27FC236}">
                <a16:creationId xmlns:a16="http://schemas.microsoft.com/office/drawing/2014/main" id="{74F9BBC5-3A58-4917-B0AB-4D730CC30A5D}"/>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A3878A9-DE3A-57FD-E2FA-E28B3CC8D575}"/>
              </a:ext>
            </a:extLst>
          </p:cNvPr>
          <p:cNvSpPr>
            <a:spLocks noGrp="1"/>
          </p:cNvSpPr>
          <p:nvPr>
            <p:ph type="dt" sz="half" idx="10"/>
          </p:nvPr>
        </p:nvSpPr>
        <p:spPr/>
        <p:txBody>
          <a:bodyPr/>
          <a:lstStyle/>
          <a:p>
            <a:fld id="{9CC30B90-DB0F-400B-B025-AB1160CAF634}" type="datetimeFigureOut">
              <a:rPr lang="en-SE" smtClean="0"/>
              <a:t>2025-04-08</a:t>
            </a:fld>
            <a:endParaRPr lang="en-SE"/>
          </a:p>
        </p:txBody>
      </p:sp>
      <p:sp>
        <p:nvSpPr>
          <p:cNvPr id="5" name="Footer Placeholder 4">
            <a:extLst>
              <a:ext uri="{FF2B5EF4-FFF2-40B4-BE49-F238E27FC236}">
                <a16:creationId xmlns:a16="http://schemas.microsoft.com/office/drawing/2014/main" id="{15CC87D5-FBE8-9A65-BB9B-AC9D98F189AC}"/>
              </a:ext>
            </a:extLst>
          </p:cNvPr>
          <p:cNvSpPr>
            <a:spLocks noGrp="1"/>
          </p:cNvSpPr>
          <p:nvPr>
            <p:ph type="ftr" sz="quarter" idx="11"/>
          </p:nvPr>
        </p:nvSpPr>
        <p:spPr/>
        <p:txBody>
          <a:bodyPr/>
          <a:lstStyle/>
          <a:p>
            <a:endParaRPr lang="en-SE"/>
          </a:p>
        </p:txBody>
      </p:sp>
      <p:sp>
        <p:nvSpPr>
          <p:cNvPr id="6" name="Slide Number Placeholder 5">
            <a:extLst>
              <a:ext uri="{FF2B5EF4-FFF2-40B4-BE49-F238E27FC236}">
                <a16:creationId xmlns:a16="http://schemas.microsoft.com/office/drawing/2014/main" id="{D93BA48B-22A5-994E-FF5C-503D58B3E1A7}"/>
              </a:ext>
            </a:extLst>
          </p:cNvPr>
          <p:cNvSpPr>
            <a:spLocks noGrp="1"/>
          </p:cNvSpPr>
          <p:nvPr>
            <p:ph type="sldNum" sz="quarter" idx="12"/>
          </p:nvPr>
        </p:nvSpPr>
        <p:spPr/>
        <p:txBody>
          <a:bodyPr/>
          <a:lstStyle/>
          <a:p>
            <a:fld id="{CEBD1BFA-1441-46B3-BB40-168920E7CED3}" type="slidenum">
              <a:rPr lang="en-SE" smtClean="0"/>
              <a:t>‹#›</a:t>
            </a:fld>
            <a:endParaRPr lang="en-SE"/>
          </a:p>
        </p:txBody>
      </p:sp>
    </p:spTree>
    <p:extLst>
      <p:ext uri="{BB962C8B-B14F-4D97-AF65-F5344CB8AC3E}">
        <p14:creationId xmlns:p14="http://schemas.microsoft.com/office/powerpoint/2010/main" val="34753666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8AD78C-B734-88C6-BA62-66939CD3D672}"/>
              </a:ext>
            </a:extLst>
          </p:cNvPr>
          <p:cNvSpPr>
            <a:spLocks noGrp="1"/>
          </p:cNvSpPr>
          <p:nvPr>
            <p:ph type="title"/>
          </p:nvPr>
        </p:nvSpPr>
        <p:spPr/>
        <p:txBody>
          <a:bodyPr/>
          <a:lstStyle/>
          <a:p>
            <a:r>
              <a:rPr lang="en-US"/>
              <a:t>Click to edit Master title style</a:t>
            </a:r>
            <a:endParaRPr lang="en-SE"/>
          </a:p>
        </p:txBody>
      </p:sp>
      <p:sp>
        <p:nvSpPr>
          <p:cNvPr id="3" name="Content Placeholder 2">
            <a:extLst>
              <a:ext uri="{FF2B5EF4-FFF2-40B4-BE49-F238E27FC236}">
                <a16:creationId xmlns:a16="http://schemas.microsoft.com/office/drawing/2014/main" id="{DCD3A3D9-968E-D409-76F4-F674DF6AD9A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E"/>
          </a:p>
        </p:txBody>
      </p:sp>
      <p:sp>
        <p:nvSpPr>
          <p:cNvPr id="4" name="Content Placeholder 3">
            <a:extLst>
              <a:ext uri="{FF2B5EF4-FFF2-40B4-BE49-F238E27FC236}">
                <a16:creationId xmlns:a16="http://schemas.microsoft.com/office/drawing/2014/main" id="{88D17DC0-F504-2425-8399-1732FD4948E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E"/>
          </a:p>
        </p:txBody>
      </p:sp>
      <p:sp>
        <p:nvSpPr>
          <p:cNvPr id="5" name="Date Placeholder 4">
            <a:extLst>
              <a:ext uri="{FF2B5EF4-FFF2-40B4-BE49-F238E27FC236}">
                <a16:creationId xmlns:a16="http://schemas.microsoft.com/office/drawing/2014/main" id="{ED0A589B-BDDF-E726-48F2-3006E4139306}"/>
              </a:ext>
            </a:extLst>
          </p:cNvPr>
          <p:cNvSpPr>
            <a:spLocks noGrp="1"/>
          </p:cNvSpPr>
          <p:nvPr>
            <p:ph type="dt" sz="half" idx="10"/>
          </p:nvPr>
        </p:nvSpPr>
        <p:spPr/>
        <p:txBody>
          <a:bodyPr/>
          <a:lstStyle/>
          <a:p>
            <a:fld id="{9CC30B90-DB0F-400B-B025-AB1160CAF634}" type="datetimeFigureOut">
              <a:rPr lang="en-SE" smtClean="0"/>
              <a:t>2025-04-08</a:t>
            </a:fld>
            <a:endParaRPr lang="en-SE"/>
          </a:p>
        </p:txBody>
      </p:sp>
      <p:sp>
        <p:nvSpPr>
          <p:cNvPr id="6" name="Footer Placeholder 5">
            <a:extLst>
              <a:ext uri="{FF2B5EF4-FFF2-40B4-BE49-F238E27FC236}">
                <a16:creationId xmlns:a16="http://schemas.microsoft.com/office/drawing/2014/main" id="{5F4B538E-0F78-1B9D-B49A-01FE93362884}"/>
              </a:ext>
            </a:extLst>
          </p:cNvPr>
          <p:cNvSpPr>
            <a:spLocks noGrp="1"/>
          </p:cNvSpPr>
          <p:nvPr>
            <p:ph type="ftr" sz="quarter" idx="11"/>
          </p:nvPr>
        </p:nvSpPr>
        <p:spPr/>
        <p:txBody>
          <a:bodyPr/>
          <a:lstStyle/>
          <a:p>
            <a:endParaRPr lang="en-SE"/>
          </a:p>
        </p:txBody>
      </p:sp>
      <p:sp>
        <p:nvSpPr>
          <p:cNvPr id="7" name="Slide Number Placeholder 6">
            <a:extLst>
              <a:ext uri="{FF2B5EF4-FFF2-40B4-BE49-F238E27FC236}">
                <a16:creationId xmlns:a16="http://schemas.microsoft.com/office/drawing/2014/main" id="{A9075F56-DEF9-A054-35FC-1878F2241618}"/>
              </a:ext>
            </a:extLst>
          </p:cNvPr>
          <p:cNvSpPr>
            <a:spLocks noGrp="1"/>
          </p:cNvSpPr>
          <p:nvPr>
            <p:ph type="sldNum" sz="quarter" idx="12"/>
          </p:nvPr>
        </p:nvSpPr>
        <p:spPr/>
        <p:txBody>
          <a:bodyPr/>
          <a:lstStyle/>
          <a:p>
            <a:fld id="{CEBD1BFA-1441-46B3-BB40-168920E7CED3}" type="slidenum">
              <a:rPr lang="en-SE" smtClean="0"/>
              <a:t>‹#›</a:t>
            </a:fld>
            <a:endParaRPr lang="en-SE"/>
          </a:p>
        </p:txBody>
      </p:sp>
    </p:spTree>
    <p:extLst>
      <p:ext uri="{BB962C8B-B14F-4D97-AF65-F5344CB8AC3E}">
        <p14:creationId xmlns:p14="http://schemas.microsoft.com/office/powerpoint/2010/main" val="24938003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0A36AE-D48F-36E5-7023-CDBA73D94526}"/>
              </a:ext>
            </a:extLst>
          </p:cNvPr>
          <p:cNvSpPr>
            <a:spLocks noGrp="1"/>
          </p:cNvSpPr>
          <p:nvPr>
            <p:ph type="title"/>
          </p:nvPr>
        </p:nvSpPr>
        <p:spPr>
          <a:xfrm>
            <a:off x="839788" y="365125"/>
            <a:ext cx="10515600" cy="1325563"/>
          </a:xfrm>
        </p:spPr>
        <p:txBody>
          <a:bodyPr/>
          <a:lstStyle/>
          <a:p>
            <a:r>
              <a:rPr lang="en-US"/>
              <a:t>Click to edit Master title style</a:t>
            </a:r>
            <a:endParaRPr lang="en-SE"/>
          </a:p>
        </p:txBody>
      </p:sp>
      <p:sp>
        <p:nvSpPr>
          <p:cNvPr id="3" name="Text Placeholder 2">
            <a:extLst>
              <a:ext uri="{FF2B5EF4-FFF2-40B4-BE49-F238E27FC236}">
                <a16:creationId xmlns:a16="http://schemas.microsoft.com/office/drawing/2014/main" id="{AAC80145-EF29-EE07-5F5E-5CC6D3A088A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744201E-EE73-DFF9-B95A-17BEB315F82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E"/>
          </a:p>
        </p:txBody>
      </p:sp>
      <p:sp>
        <p:nvSpPr>
          <p:cNvPr id="5" name="Text Placeholder 4">
            <a:extLst>
              <a:ext uri="{FF2B5EF4-FFF2-40B4-BE49-F238E27FC236}">
                <a16:creationId xmlns:a16="http://schemas.microsoft.com/office/drawing/2014/main" id="{8E822B5D-7A4F-3003-4269-697D02BA6F5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35A1D11-BB7F-1D95-87EE-766C76235FE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E"/>
          </a:p>
        </p:txBody>
      </p:sp>
      <p:sp>
        <p:nvSpPr>
          <p:cNvPr id="7" name="Date Placeholder 6">
            <a:extLst>
              <a:ext uri="{FF2B5EF4-FFF2-40B4-BE49-F238E27FC236}">
                <a16:creationId xmlns:a16="http://schemas.microsoft.com/office/drawing/2014/main" id="{4D526796-D550-F5CD-B1BE-1AFAD2206921}"/>
              </a:ext>
            </a:extLst>
          </p:cNvPr>
          <p:cNvSpPr>
            <a:spLocks noGrp="1"/>
          </p:cNvSpPr>
          <p:nvPr>
            <p:ph type="dt" sz="half" idx="10"/>
          </p:nvPr>
        </p:nvSpPr>
        <p:spPr/>
        <p:txBody>
          <a:bodyPr/>
          <a:lstStyle/>
          <a:p>
            <a:fld id="{9CC30B90-DB0F-400B-B025-AB1160CAF634}" type="datetimeFigureOut">
              <a:rPr lang="en-SE" smtClean="0"/>
              <a:t>2025-04-08</a:t>
            </a:fld>
            <a:endParaRPr lang="en-SE"/>
          </a:p>
        </p:txBody>
      </p:sp>
      <p:sp>
        <p:nvSpPr>
          <p:cNvPr id="8" name="Footer Placeholder 7">
            <a:extLst>
              <a:ext uri="{FF2B5EF4-FFF2-40B4-BE49-F238E27FC236}">
                <a16:creationId xmlns:a16="http://schemas.microsoft.com/office/drawing/2014/main" id="{2A32069E-5C9B-36EA-A1FE-B40B60EB0956}"/>
              </a:ext>
            </a:extLst>
          </p:cNvPr>
          <p:cNvSpPr>
            <a:spLocks noGrp="1"/>
          </p:cNvSpPr>
          <p:nvPr>
            <p:ph type="ftr" sz="quarter" idx="11"/>
          </p:nvPr>
        </p:nvSpPr>
        <p:spPr/>
        <p:txBody>
          <a:bodyPr/>
          <a:lstStyle/>
          <a:p>
            <a:endParaRPr lang="en-SE"/>
          </a:p>
        </p:txBody>
      </p:sp>
      <p:sp>
        <p:nvSpPr>
          <p:cNvPr id="9" name="Slide Number Placeholder 8">
            <a:extLst>
              <a:ext uri="{FF2B5EF4-FFF2-40B4-BE49-F238E27FC236}">
                <a16:creationId xmlns:a16="http://schemas.microsoft.com/office/drawing/2014/main" id="{090F4D35-7F59-C6EB-9EDD-E9366994525C}"/>
              </a:ext>
            </a:extLst>
          </p:cNvPr>
          <p:cNvSpPr>
            <a:spLocks noGrp="1"/>
          </p:cNvSpPr>
          <p:nvPr>
            <p:ph type="sldNum" sz="quarter" idx="12"/>
          </p:nvPr>
        </p:nvSpPr>
        <p:spPr/>
        <p:txBody>
          <a:bodyPr/>
          <a:lstStyle/>
          <a:p>
            <a:fld id="{CEBD1BFA-1441-46B3-BB40-168920E7CED3}" type="slidenum">
              <a:rPr lang="en-SE" smtClean="0"/>
              <a:t>‹#›</a:t>
            </a:fld>
            <a:endParaRPr lang="en-SE"/>
          </a:p>
        </p:txBody>
      </p:sp>
    </p:spTree>
    <p:extLst>
      <p:ext uri="{BB962C8B-B14F-4D97-AF65-F5344CB8AC3E}">
        <p14:creationId xmlns:p14="http://schemas.microsoft.com/office/powerpoint/2010/main" val="41493500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78181C-7E36-E7CA-4806-4336DFC8159B}"/>
              </a:ext>
            </a:extLst>
          </p:cNvPr>
          <p:cNvSpPr>
            <a:spLocks noGrp="1"/>
          </p:cNvSpPr>
          <p:nvPr>
            <p:ph type="title"/>
          </p:nvPr>
        </p:nvSpPr>
        <p:spPr/>
        <p:txBody>
          <a:bodyPr/>
          <a:lstStyle/>
          <a:p>
            <a:r>
              <a:rPr lang="en-US"/>
              <a:t>Click to edit Master title style</a:t>
            </a:r>
            <a:endParaRPr lang="en-SE"/>
          </a:p>
        </p:txBody>
      </p:sp>
      <p:sp>
        <p:nvSpPr>
          <p:cNvPr id="3" name="Date Placeholder 2">
            <a:extLst>
              <a:ext uri="{FF2B5EF4-FFF2-40B4-BE49-F238E27FC236}">
                <a16:creationId xmlns:a16="http://schemas.microsoft.com/office/drawing/2014/main" id="{EDD55753-9B3A-D09B-5C92-5B8EE83114C3}"/>
              </a:ext>
            </a:extLst>
          </p:cNvPr>
          <p:cNvSpPr>
            <a:spLocks noGrp="1"/>
          </p:cNvSpPr>
          <p:nvPr>
            <p:ph type="dt" sz="half" idx="10"/>
          </p:nvPr>
        </p:nvSpPr>
        <p:spPr/>
        <p:txBody>
          <a:bodyPr/>
          <a:lstStyle/>
          <a:p>
            <a:fld id="{9CC30B90-DB0F-400B-B025-AB1160CAF634}" type="datetimeFigureOut">
              <a:rPr lang="en-SE" smtClean="0"/>
              <a:t>2025-04-08</a:t>
            </a:fld>
            <a:endParaRPr lang="en-SE"/>
          </a:p>
        </p:txBody>
      </p:sp>
      <p:sp>
        <p:nvSpPr>
          <p:cNvPr id="4" name="Footer Placeholder 3">
            <a:extLst>
              <a:ext uri="{FF2B5EF4-FFF2-40B4-BE49-F238E27FC236}">
                <a16:creationId xmlns:a16="http://schemas.microsoft.com/office/drawing/2014/main" id="{16587BD8-DB20-5357-D1D2-4600015A2A33}"/>
              </a:ext>
            </a:extLst>
          </p:cNvPr>
          <p:cNvSpPr>
            <a:spLocks noGrp="1"/>
          </p:cNvSpPr>
          <p:nvPr>
            <p:ph type="ftr" sz="quarter" idx="11"/>
          </p:nvPr>
        </p:nvSpPr>
        <p:spPr/>
        <p:txBody>
          <a:bodyPr/>
          <a:lstStyle/>
          <a:p>
            <a:endParaRPr lang="en-SE"/>
          </a:p>
        </p:txBody>
      </p:sp>
      <p:sp>
        <p:nvSpPr>
          <p:cNvPr id="5" name="Slide Number Placeholder 4">
            <a:extLst>
              <a:ext uri="{FF2B5EF4-FFF2-40B4-BE49-F238E27FC236}">
                <a16:creationId xmlns:a16="http://schemas.microsoft.com/office/drawing/2014/main" id="{F776FCB7-079D-DA26-5BDD-689BDDB8E29C}"/>
              </a:ext>
            </a:extLst>
          </p:cNvPr>
          <p:cNvSpPr>
            <a:spLocks noGrp="1"/>
          </p:cNvSpPr>
          <p:nvPr>
            <p:ph type="sldNum" sz="quarter" idx="12"/>
          </p:nvPr>
        </p:nvSpPr>
        <p:spPr/>
        <p:txBody>
          <a:bodyPr/>
          <a:lstStyle/>
          <a:p>
            <a:fld id="{CEBD1BFA-1441-46B3-BB40-168920E7CED3}" type="slidenum">
              <a:rPr lang="en-SE" smtClean="0"/>
              <a:t>‹#›</a:t>
            </a:fld>
            <a:endParaRPr lang="en-SE"/>
          </a:p>
        </p:txBody>
      </p:sp>
    </p:spTree>
    <p:extLst>
      <p:ext uri="{BB962C8B-B14F-4D97-AF65-F5344CB8AC3E}">
        <p14:creationId xmlns:p14="http://schemas.microsoft.com/office/powerpoint/2010/main" val="37031750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D68F7B0-2DD6-CE91-D607-F228CB74DD69}"/>
              </a:ext>
            </a:extLst>
          </p:cNvPr>
          <p:cNvSpPr>
            <a:spLocks noGrp="1"/>
          </p:cNvSpPr>
          <p:nvPr>
            <p:ph type="dt" sz="half" idx="10"/>
          </p:nvPr>
        </p:nvSpPr>
        <p:spPr/>
        <p:txBody>
          <a:bodyPr/>
          <a:lstStyle/>
          <a:p>
            <a:fld id="{9CC30B90-DB0F-400B-B025-AB1160CAF634}" type="datetimeFigureOut">
              <a:rPr lang="en-SE" smtClean="0"/>
              <a:t>2025-04-08</a:t>
            </a:fld>
            <a:endParaRPr lang="en-SE"/>
          </a:p>
        </p:txBody>
      </p:sp>
      <p:sp>
        <p:nvSpPr>
          <p:cNvPr id="3" name="Footer Placeholder 2">
            <a:extLst>
              <a:ext uri="{FF2B5EF4-FFF2-40B4-BE49-F238E27FC236}">
                <a16:creationId xmlns:a16="http://schemas.microsoft.com/office/drawing/2014/main" id="{BAF12EBA-BE14-CA18-3994-E57B91A27076}"/>
              </a:ext>
            </a:extLst>
          </p:cNvPr>
          <p:cNvSpPr>
            <a:spLocks noGrp="1"/>
          </p:cNvSpPr>
          <p:nvPr>
            <p:ph type="ftr" sz="quarter" idx="11"/>
          </p:nvPr>
        </p:nvSpPr>
        <p:spPr/>
        <p:txBody>
          <a:bodyPr/>
          <a:lstStyle/>
          <a:p>
            <a:endParaRPr lang="en-SE"/>
          </a:p>
        </p:txBody>
      </p:sp>
      <p:sp>
        <p:nvSpPr>
          <p:cNvPr id="4" name="Slide Number Placeholder 3">
            <a:extLst>
              <a:ext uri="{FF2B5EF4-FFF2-40B4-BE49-F238E27FC236}">
                <a16:creationId xmlns:a16="http://schemas.microsoft.com/office/drawing/2014/main" id="{00FDD408-98AE-6CFF-A1F0-563F6B73D400}"/>
              </a:ext>
            </a:extLst>
          </p:cNvPr>
          <p:cNvSpPr>
            <a:spLocks noGrp="1"/>
          </p:cNvSpPr>
          <p:nvPr>
            <p:ph type="sldNum" sz="quarter" idx="12"/>
          </p:nvPr>
        </p:nvSpPr>
        <p:spPr/>
        <p:txBody>
          <a:bodyPr/>
          <a:lstStyle/>
          <a:p>
            <a:fld id="{CEBD1BFA-1441-46B3-BB40-168920E7CED3}" type="slidenum">
              <a:rPr lang="en-SE" smtClean="0"/>
              <a:t>‹#›</a:t>
            </a:fld>
            <a:endParaRPr lang="en-SE"/>
          </a:p>
        </p:txBody>
      </p:sp>
    </p:spTree>
    <p:extLst>
      <p:ext uri="{BB962C8B-B14F-4D97-AF65-F5344CB8AC3E}">
        <p14:creationId xmlns:p14="http://schemas.microsoft.com/office/powerpoint/2010/main" val="22838552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50A1D-6006-0F59-8DDA-9E4C32E56F7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SE"/>
          </a:p>
        </p:txBody>
      </p:sp>
      <p:sp>
        <p:nvSpPr>
          <p:cNvPr id="3" name="Content Placeholder 2">
            <a:extLst>
              <a:ext uri="{FF2B5EF4-FFF2-40B4-BE49-F238E27FC236}">
                <a16:creationId xmlns:a16="http://schemas.microsoft.com/office/drawing/2014/main" id="{800DC58B-CED0-3F7D-DB75-AEF6E904D79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E"/>
          </a:p>
        </p:txBody>
      </p:sp>
      <p:sp>
        <p:nvSpPr>
          <p:cNvPr id="4" name="Text Placeholder 3">
            <a:extLst>
              <a:ext uri="{FF2B5EF4-FFF2-40B4-BE49-F238E27FC236}">
                <a16:creationId xmlns:a16="http://schemas.microsoft.com/office/drawing/2014/main" id="{95610424-BAFC-3345-975F-E93264634FE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16DFC1C-2A93-CAE2-751E-7E6B66545F4F}"/>
              </a:ext>
            </a:extLst>
          </p:cNvPr>
          <p:cNvSpPr>
            <a:spLocks noGrp="1"/>
          </p:cNvSpPr>
          <p:nvPr>
            <p:ph type="dt" sz="half" idx="10"/>
          </p:nvPr>
        </p:nvSpPr>
        <p:spPr/>
        <p:txBody>
          <a:bodyPr/>
          <a:lstStyle/>
          <a:p>
            <a:fld id="{9CC30B90-DB0F-400B-B025-AB1160CAF634}" type="datetimeFigureOut">
              <a:rPr lang="en-SE" smtClean="0"/>
              <a:t>2025-04-08</a:t>
            </a:fld>
            <a:endParaRPr lang="en-SE"/>
          </a:p>
        </p:txBody>
      </p:sp>
      <p:sp>
        <p:nvSpPr>
          <p:cNvPr id="6" name="Footer Placeholder 5">
            <a:extLst>
              <a:ext uri="{FF2B5EF4-FFF2-40B4-BE49-F238E27FC236}">
                <a16:creationId xmlns:a16="http://schemas.microsoft.com/office/drawing/2014/main" id="{6142826E-A7C7-9721-2979-CB3B410D2533}"/>
              </a:ext>
            </a:extLst>
          </p:cNvPr>
          <p:cNvSpPr>
            <a:spLocks noGrp="1"/>
          </p:cNvSpPr>
          <p:nvPr>
            <p:ph type="ftr" sz="quarter" idx="11"/>
          </p:nvPr>
        </p:nvSpPr>
        <p:spPr/>
        <p:txBody>
          <a:bodyPr/>
          <a:lstStyle/>
          <a:p>
            <a:endParaRPr lang="en-SE"/>
          </a:p>
        </p:txBody>
      </p:sp>
      <p:sp>
        <p:nvSpPr>
          <p:cNvPr id="7" name="Slide Number Placeholder 6">
            <a:extLst>
              <a:ext uri="{FF2B5EF4-FFF2-40B4-BE49-F238E27FC236}">
                <a16:creationId xmlns:a16="http://schemas.microsoft.com/office/drawing/2014/main" id="{008B70A7-71E1-28D5-DC13-D3F09246E6EC}"/>
              </a:ext>
            </a:extLst>
          </p:cNvPr>
          <p:cNvSpPr>
            <a:spLocks noGrp="1"/>
          </p:cNvSpPr>
          <p:nvPr>
            <p:ph type="sldNum" sz="quarter" idx="12"/>
          </p:nvPr>
        </p:nvSpPr>
        <p:spPr/>
        <p:txBody>
          <a:bodyPr/>
          <a:lstStyle/>
          <a:p>
            <a:fld id="{CEBD1BFA-1441-46B3-BB40-168920E7CED3}" type="slidenum">
              <a:rPr lang="en-SE" smtClean="0"/>
              <a:t>‹#›</a:t>
            </a:fld>
            <a:endParaRPr lang="en-SE"/>
          </a:p>
        </p:txBody>
      </p:sp>
    </p:spTree>
    <p:extLst>
      <p:ext uri="{BB962C8B-B14F-4D97-AF65-F5344CB8AC3E}">
        <p14:creationId xmlns:p14="http://schemas.microsoft.com/office/powerpoint/2010/main" val="4539507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C389B1-0836-8E9F-6F14-B7E24D8C035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SE"/>
          </a:p>
        </p:txBody>
      </p:sp>
      <p:sp>
        <p:nvSpPr>
          <p:cNvPr id="3" name="Picture Placeholder 2">
            <a:extLst>
              <a:ext uri="{FF2B5EF4-FFF2-40B4-BE49-F238E27FC236}">
                <a16:creationId xmlns:a16="http://schemas.microsoft.com/office/drawing/2014/main" id="{6A390855-456F-9229-4A31-6AC2CB7A065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SE"/>
          </a:p>
        </p:txBody>
      </p:sp>
      <p:sp>
        <p:nvSpPr>
          <p:cNvPr id="4" name="Text Placeholder 3">
            <a:extLst>
              <a:ext uri="{FF2B5EF4-FFF2-40B4-BE49-F238E27FC236}">
                <a16:creationId xmlns:a16="http://schemas.microsoft.com/office/drawing/2014/main" id="{ADA21BFB-31E6-4F50-25AE-3C085DE032C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2BCADCE-49E7-61BD-E8F6-035DFBAAD8D8}"/>
              </a:ext>
            </a:extLst>
          </p:cNvPr>
          <p:cNvSpPr>
            <a:spLocks noGrp="1"/>
          </p:cNvSpPr>
          <p:nvPr>
            <p:ph type="dt" sz="half" idx="10"/>
          </p:nvPr>
        </p:nvSpPr>
        <p:spPr/>
        <p:txBody>
          <a:bodyPr/>
          <a:lstStyle/>
          <a:p>
            <a:fld id="{9CC30B90-DB0F-400B-B025-AB1160CAF634}" type="datetimeFigureOut">
              <a:rPr lang="en-SE" smtClean="0"/>
              <a:t>2025-04-08</a:t>
            </a:fld>
            <a:endParaRPr lang="en-SE"/>
          </a:p>
        </p:txBody>
      </p:sp>
      <p:sp>
        <p:nvSpPr>
          <p:cNvPr id="6" name="Footer Placeholder 5">
            <a:extLst>
              <a:ext uri="{FF2B5EF4-FFF2-40B4-BE49-F238E27FC236}">
                <a16:creationId xmlns:a16="http://schemas.microsoft.com/office/drawing/2014/main" id="{FCC8EDDA-86F9-7AED-0477-7F57320739DC}"/>
              </a:ext>
            </a:extLst>
          </p:cNvPr>
          <p:cNvSpPr>
            <a:spLocks noGrp="1"/>
          </p:cNvSpPr>
          <p:nvPr>
            <p:ph type="ftr" sz="quarter" idx="11"/>
          </p:nvPr>
        </p:nvSpPr>
        <p:spPr/>
        <p:txBody>
          <a:bodyPr/>
          <a:lstStyle/>
          <a:p>
            <a:endParaRPr lang="en-SE"/>
          </a:p>
        </p:txBody>
      </p:sp>
      <p:sp>
        <p:nvSpPr>
          <p:cNvPr id="7" name="Slide Number Placeholder 6">
            <a:extLst>
              <a:ext uri="{FF2B5EF4-FFF2-40B4-BE49-F238E27FC236}">
                <a16:creationId xmlns:a16="http://schemas.microsoft.com/office/drawing/2014/main" id="{241B1128-3111-F668-8879-F095D6FC9606}"/>
              </a:ext>
            </a:extLst>
          </p:cNvPr>
          <p:cNvSpPr>
            <a:spLocks noGrp="1"/>
          </p:cNvSpPr>
          <p:nvPr>
            <p:ph type="sldNum" sz="quarter" idx="12"/>
          </p:nvPr>
        </p:nvSpPr>
        <p:spPr/>
        <p:txBody>
          <a:bodyPr/>
          <a:lstStyle/>
          <a:p>
            <a:fld id="{CEBD1BFA-1441-46B3-BB40-168920E7CED3}" type="slidenum">
              <a:rPr lang="en-SE" smtClean="0"/>
              <a:t>‹#›</a:t>
            </a:fld>
            <a:endParaRPr lang="en-SE"/>
          </a:p>
        </p:txBody>
      </p:sp>
    </p:spTree>
    <p:extLst>
      <p:ext uri="{BB962C8B-B14F-4D97-AF65-F5344CB8AC3E}">
        <p14:creationId xmlns:p14="http://schemas.microsoft.com/office/powerpoint/2010/main" val="20603309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54D45D7-917B-71B7-3338-69744548394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SE"/>
          </a:p>
        </p:txBody>
      </p:sp>
      <p:sp>
        <p:nvSpPr>
          <p:cNvPr id="3" name="Text Placeholder 2">
            <a:extLst>
              <a:ext uri="{FF2B5EF4-FFF2-40B4-BE49-F238E27FC236}">
                <a16:creationId xmlns:a16="http://schemas.microsoft.com/office/drawing/2014/main" id="{5459E07E-7628-EEAC-7F35-C764A671DD3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E"/>
          </a:p>
        </p:txBody>
      </p:sp>
      <p:sp>
        <p:nvSpPr>
          <p:cNvPr id="4" name="Date Placeholder 3">
            <a:extLst>
              <a:ext uri="{FF2B5EF4-FFF2-40B4-BE49-F238E27FC236}">
                <a16:creationId xmlns:a16="http://schemas.microsoft.com/office/drawing/2014/main" id="{4BA2F6C4-8EB7-04C2-562C-BFBF8F8618B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9CC30B90-DB0F-400B-B025-AB1160CAF634}" type="datetimeFigureOut">
              <a:rPr lang="en-SE" smtClean="0"/>
              <a:t>2025-04-08</a:t>
            </a:fld>
            <a:endParaRPr lang="en-SE"/>
          </a:p>
        </p:txBody>
      </p:sp>
      <p:sp>
        <p:nvSpPr>
          <p:cNvPr id="5" name="Footer Placeholder 4">
            <a:extLst>
              <a:ext uri="{FF2B5EF4-FFF2-40B4-BE49-F238E27FC236}">
                <a16:creationId xmlns:a16="http://schemas.microsoft.com/office/drawing/2014/main" id="{B8B8DDAF-AB96-204E-C74A-A84FB196D10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SE"/>
          </a:p>
        </p:txBody>
      </p:sp>
      <p:sp>
        <p:nvSpPr>
          <p:cNvPr id="6" name="Slide Number Placeholder 5">
            <a:extLst>
              <a:ext uri="{FF2B5EF4-FFF2-40B4-BE49-F238E27FC236}">
                <a16:creationId xmlns:a16="http://schemas.microsoft.com/office/drawing/2014/main" id="{04910113-C540-28A1-126C-354A8858B93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CEBD1BFA-1441-46B3-BB40-168920E7CED3}" type="slidenum">
              <a:rPr lang="en-SE" smtClean="0"/>
              <a:t>‹#›</a:t>
            </a:fld>
            <a:endParaRPr lang="en-SE"/>
          </a:p>
        </p:txBody>
      </p:sp>
    </p:spTree>
    <p:extLst>
      <p:ext uri="{BB962C8B-B14F-4D97-AF65-F5344CB8AC3E}">
        <p14:creationId xmlns:p14="http://schemas.microsoft.com/office/powerpoint/2010/main" val="329124216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image" Target="../media/image42.svg"/><Relationship Id="rId5" Type="http://schemas.openxmlformats.org/officeDocument/2006/relationships/image" Target="../media/image41.png"/><Relationship Id="rId4" Type="http://schemas.openxmlformats.org/officeDocument/2006/relationships/image" Target="../media/image40.svg"/></Relationships>
</file>

<file path=ppt/slides/_rels/slide1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35.png"/></Relationships>
</file>

<file path=ppt/slides/_rels/slide1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1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1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8" Type="http://schemas.openxmlformats.org/officeDocument/2006/relationships/image" Target="../media/image55.png"/><Relationship Id="rId13" Type="http://schemas.openxmlformats.org/officeDocument/2006/relationships/image" Target="../media/image60.png"/><Relationship Id="rId3" Type="http://schemas.openxmlformats.org/officeDocument/2006/relationships/image" Target="../media/image51.png"/><Relationship Id="rId7" Type="http://schemas.openxmlformats.org/officeDocument/2006/relationships/image" Target="../media/image54.jpg"/><Relationship Id="rId12" Type="http://schemas.openxmlformats.org/officeDocument/2006/relationships/image" Target="../media/image59.jpeg"/><Relationship Id="rId17" Type="http://schemas.openxmlformats.org/officeDocument/2006/relationships/image" Target="../media/image64.png"/><Relationship Id="rId2" Type="http://schemas.openxmlformats.org/officeDocument/2006/relationships/image" Target="../media/image50.jpg"/><Relationship Id="rId16" Type="http://schemas.openxmlformats.org/officeDocument/2006/relationships/image" Target="../media/image63.svg"/><Relationship Id="rId1" Type="http://schemas.openxmlformats.org/officeDocument/2006/relationships/slideLayout" Target="../slideLayouts/slideLayout4.xml"/><Relationship Id="rId6" Type="http://schemas.openxmlformats.org/officeDocument/2006/relationships/image" Target="../media/image3.png"/><Relationship Id="rId11" Type="http://schemas.openxmlformats.org/officeDocument/2006/relationships/image" Target="../media/image58.png"/><Relationship Id="rId5" Type="http://schemas.openxmlformats.org/officeDocument/2006/relationships/image" Target="../media/image53.tiff"/><Relationship Id="rId15" Type="http://schemas.openxmlformats.org/officeDocument/2006/relationships/image" Target="../media/image62.png"/><Relationship Id="rId10" Type="http://schemas.openxmlformats.org/officeDocument/2006/relationships/image" Target="../media/image57.png"/><Relationship Id="rId4" Type="http://schemas.openxmlformats.org/officeDocument/2006/relationships/image" Target="../media/image52.jpeg"/><Relationship Id="rId9" Type="http://schemas.openxmlformats.org/officeDocument/2006/relationships/image" Target="../media/image56.svg"/><Relationship Id="rId14" Type="http://schemas.openxmlformats.org/officeDocument/2006/relationships/image" Target="../media/image61.svg"/></Relationships>
</file>

<file path=ppt/slides/_rels/slide19.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20.png"/><Relationship Id="rId7" Type="http://schemas.openxmlformats.org/officeDocument/2006/relationships/hyperlink" Target="ktjmicrobes.com" TargetMode="External"/><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jpeg"/></Relationships>
</file>

<file path=ppt/slides/_rels/slide3.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4.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6.xml.rels><?xml version="1.0" encoding="UTF-8" standalone="yes"?>
<Relationships xmlns="http://schemas.openxmlformats.org/package/2006/relationships"><Relationship Id="rId8" Type="http://schemas.openxmlformats.org/officeDocument/2006/relationships/image" Target="../media/image29.sv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jpg"/></Relationships>
</file>

<file path=ppt/slides/_rels/slide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45DA841-1360-BD4E-B287-7381E9FBDF01}"/>
              </a:ext>
            </a:extLst>
          </p:cNvPr>
          <p:cNvSpPr>
            <a:spLocks noGrp="1"/>
          </p:cNvSpPr>
          <p:nvPr>
            <p:ph type="ctrTitle"/>
          </p:nvPr>
        </p:nvSpPr>
        <p:spPr>
          <a:xfrm>
            <a:off x="-132413" y="222872"/>
            <a:ext cx="12456825" cy="2791142"/>
          </a:xfrm>
        </p:spPr>
        <p:txBody>
          <a:bodyPr>
            <a:normAutofit/>
          </a:bodyPr>
          <a:lstStyle/>
          <a:p>
            <a:r>
              <a:rPr lang="en-US" sz="5800" dirty="0">
                <a:latin typeface="Arial" panose="020B0604020202020204" pitchFamily="34" charset="0"/>
                <a:cs typeface="Arial" panose="020B0604020202020204" pitchFamily="34" charset="0"/>
              </a:rPr>
              <a:t>Microbial ecology and evolution across salinity barriers and gradients</a:t>
            </a:r>
          </a:p>
        </p:txBody>
      </p:sp>
      <p:sp>
        <p:nvSpPr>
          <p:cNvPr id="6" name="Subtitle 4">
            <a:extLst>
              <a:ext uri="{FF2B5EF4-FFF2-40B4-BE49-F238E27FC236}">
                <a16:creationId xmlns:a16="http://schemas.microsoft.com/office/drawing/2014/main" id="{7FC3D37B-9667-FD3B-A443-3ACF94113552}"/>
              </a:ext>
            </a:extLst>
          </p:cNvPr>
          <p:cNvSpPr txBox="1">
            <a:spLocks/>
          </p:cNvSpPr>
          <p:nvPr/>
        </p:nvSpPr>
        <p:spPr>
          <a:xfrm>
            <a:off x="3580222" y="3144359"/>
            <a:ext cx="5031553" cy="1655763"/>
          </a:xfrm>
          <a:prstGeom prst="rect">
            <a:avLst/>
          </a:prstGeom>
        </p:spPr>
        <p:txBody>
          <a:bodyPr vert="horz" lIns="91440" tIns="45720" rIns="91440" bIns="45720" rtlCol="0">
            <a:normAutofit fontScale="925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GB" sz="3600" b="1" dirty="0">
                <a:latin typeface="Arial" panose="020B0604020202020204" pitchFamily="34" charset="0"/>
                <a:cs typeface="Arial" panose="020B0604020202020204" pitchFamily="34" charset="0"/>
              </a:rPr>
              <a:t>Krzysztof T. Jurdzinski</a:t>
            </a:r>
          </a:p>
          <a:p>
            <a:r>
              <a:rPr lang="en-GB" sz="1900" dirty="0">
                <a:latin typeface="Arial" panose="020B0604020202020204" pitchFamily="34" charset="0"/>
                <a:cs typeface="Arial" panose="020B0604020202020204" pitchFamily="34" charset="0"/>
              </a:rPr>
              <a:t>under supervision of</a:t>
            </a:r>
          </a:p>
          <a:p>
            <a:r>
              <a:rPr lang="en-GB" sz="3200" b="1" dirty="0">
                <a:latin typeface="Arial" panose="020B0604020202020204" pitchFamily="34" charset="0"/>
                <a:cs typeface="Arial" panose="020B0604020202020204" pitchFamily="34" charset="0"/>
              </a:rPr>
              <a:t>Anders F. Andersson</a:t>
            </a:r>
          </a:p>
          <a:p>
            <a:endParaRPr lang="en-GB" dirty="0">
              <a:latin typeface="Arial" panose="020B0604020202020204" pitchFamily="34" charset="0"/>
              <a:cs typeface="Arial" panose="020B0604020202020204" pitchFamily="34" charset="0"/>
            </a:endParaRPr>
          </a:p>
        </p:txBody>
      </p:sp>
      <p:sp>
        <p:nvSpPr>
          <p:cNvPr id="13" name="Date Placeholder 2">
            <a:extLst>
              <a:ext uri="{FF2B5EF4-FFF2-40B4-BE49-F238E27FC236}">
                <a16:creationId xmlns:a16="http://schemas.microsoft.com/office/drawing/2014/main" id="{0E567AC9-9C9B-7204-F83B-33F5D65E0A1D}"/>
              </a:ext>
            </a:extLst>
          </p:cNvPr>
          <p:cNvSpPr txBox="1">
            <a:spLocks/>
          </p:cNvSpPr>
          <p:nvPr/>
        </p:nvSpPr>
        <p:spPr>
          <a:xfrm>
            <a:off x="10538238" y="363700"/>
            <a:ext cx="1684160" cy="366183"/>
          </a:xfrm>
          <a:prstGeom prst="rect">
            <a:avLst/>
          </a:prstGeom>
        </p:spPr>
        <p:txBody>
          <a:bodyPr vert="horz" lIns="121920" tIns="60960" rIns="121920" bIns="60960" rtlCol="0" anchor="ctr"/>
          <a:lstStyle>
            <a:defPPr>
              <a:defRPr lang="en-US"/>
            </a:defPPr>
            <a:lvl1pPr marL="0" algn="l"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l-PL" sz="2133" dirty="0">
                <a:latin typeface="Arial" panose="020B0604020202020204" pitchFamily="34" charset="0"/>
                <a:cs typeface="Arial" panose="020B0604020202020204" pitchFamily="34" charset="0"/>
              </a:rPr>
              <a:t>202</a:t>
            </a:r>
            <a:r>
              <a:rPr lang="en-US" sz="2133" dirty="0">
                <a:latin typeface="Arial" panose="020B0604020202020204" pitchFamily="34" charset="0"/>
                <a:cs typeface="Arial" panose="020B0604020202020204" pitchFamily="34" charset="0"/>
              </a:rPr>
              <a:t>5</a:t>
            </a:r>
            <a:r>
              <a:rPr lang="pl-PL" sz="2133" dirty="0">
                <a:latin typeface="Arial" panose="020B0604020202020204" pitchFamily="34" charset="0"/>
                <a:cs typeface="Arial" panose="020B0604020202020204" pitchFamily="34" charset="0"/>
              </a:rPr>
              <a:t>-</a:t>
            </a:r>
            <a:r>
              <a:rPr lang="sv-SE" sz="2133" dirty="0">
                <a:latin typeface="Arial" panose="020B0604020202020204" pitchFamily="34" charset="0"/>
                <a:cs typeface="Arial" panose="020B0604020202020204" pitchFamily="34" charset="0"/>
              </a:rPr>
              <a:t>04</a:t>
            </a:r>
            <a:r>
              <a:rPr lang="pl-PL" sz="2133" dirty="0">
                <a:latin typeface="Arial" panose="020B0604020202020204" pitchFamily="34" charset="0"/>
                <a:cs typeface="Arial" panose="020B0604020202020204" pitchFamily="34" charset="0"/>
              </a:rPr>
              <a:t>-</a:t>
            </a:r>
            <a:r>
              <a:rPr lang="sv-SE" sz="2133" dirty="0">
                <a:latin typeface="Arial" panose="020B0604020202020204" pitchFamily="34" charset="0"/>
                <a:cs typeface="Arial" panose="020B0604020202020204" pitchFamily="34" charset="0"/>
              </a:rPr>
              <a:t>09</a:t>
            </a:r>
            <a:endParaRPr lang="en-GB" sz="2133" dirty="0">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9D6A4EF2-6BB3-C34A-56C8-8BC57DD92382}"/>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84285" y="4930467"/>
            <a:ext cx="1623425" cy="16133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Bildobjekt 3">
            <a:extLst>
              <a:ext uri="{FF2B5EF4-FFF2-40B4-BE49-F238E27FC236}">
                <a16:creationId xmlns:a16="http://schemas.microsoft.com/office/drawing/2014/main" id="{7ABCDAE1-AF13-8C2F-A2A1-163674B34E4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24942" y="134454"/>
            <a:ext cx="2910560" cy="670623"/>
          </a:xfrm>
          <a:prstGeom prst="rect">
            <a:avLst/>
          </a:prstGeom>
        </p:spPr>
      </p:pic>
      <p:pic>
        <p:nvPicPr>
          <p:cNvPr id="19" name="Picture 18">
            <a:extLst>
              <a:ext uri="{FF2B5EF4-FFF2-40B4-BE49-F238E27FC236}">
                <a16:creationId xmlns:a16="http://schemas.microsoft.com/office/drawing/2014/main" id="{9E44A349-CAB9-144D-B56D-2A1E554B55E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0406" y="221986"/>
            <a:ext cx="1505890" cy="495560"/>
          </a:xfrm>
          <a:prstGeom prst="rect">
            <a:avLst/>
          </a:prstGeom>
        </p:spPr>
      </p:pic>
      <p:pic>
        <p:nvPicPr>
          <p:cNvPr id="7" name="Picture 6" descr="A black background with a black square&#10;&#10;AI-generated content may be incorrect.">
            <a:extLst>
              <a:ext uri="{FF2B5EF4-FFF2-40B4-BE49-F238E27FC236}">
                <a16:creationId xmlns:a16="http://schemas.microsoft.com/office/drawing/2014/main" id="{8909F3ED-3554-9BDA-8DAE-B9027000BEB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749915" y="92527"/>
            <a:ext cx="2686309" cy="1015761"/>
          </a:xfrm>
          <a:prstGeom prst="rect">
            <a:avLst/>
          </a:prstGeom>
        </p:spPr>
      </p:pic>
    </p:spTree>
    <p:extLst>
      <p:ext uri="{BB962C8B-B14F-4D97-AF65-F5344CB8AC3E}">
        <p14:creationId xmlns:p14="http://schemas.microsoft.com/office/powerpoint/2010/main" val="26979511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59B055-B5D4-32A8-8DCE-0F931D984E79}"/>
              </a:ext>
            </a:extLst>
          </p:cNvPr>
          <p:cNvSpPr>
            <a:spLocks noGrp="1"/>
          </p:cNvSpPr>
          <p:nvPr>
            <p:ph type="title"/>
          </p:nvPr>
        </p:nvSpPr>
        <p:spPr/>
        <p:txBody>
          <a:bodyPr/>
          <a:lstStyle/>
          <a:p>
            <a:pPr algn="ctr"/>
            <a:r>
              <a:rPr lang="en-US" dirty="0">
                <a:latin typeface="Calibri" panose="020F0502020204030204" pitchFamily="34" charset="0"/>
                <a:ea typeface="Calibri" panose="020F0502020204030204" pitchFamily="34" charset="0"/>
                <a:cs typeface="Calibri" panose="020F0502020204030204" pitchFamily="34" charset="0"/>
              </a:rPr>
              <a:t>Salinity has a dominant impact on bacterial but not protist community composition</a:t>
            </a:r>
            <a:endParaRPr lang="en-SE" dirty="0">
              <a:latin typeface="Calibri" panose="020F0502020204030204" pitchFamily="34" charset="0"/>
              <a:ea typeface="Calibri" panose="020F0502020204030204" pitchFamily="34" charset="0"/>
              <a:cs typeface="Calibri" panose="020F0502020204030204" pitchFamily="34" charset="0"/>
            </a:endParaRPr>
          </a:p>
        </p:txBody>
      </p:sp>
      <p:sp>
        <p:nvSpPr>
          <p:cNvPr id="8" name="Text Placeholder 7">
            <a:extLst>
              <a:ext uri="{FF2B5EF4-FFF2-40B4-BE49-F238E27FC236}">
                <a16:creationId xmlns:a16="http://schemas.microsoft.com/office/drawing/2014/main" id="{6AF63BE6-005C-8E15-42AC-6575626A48D8}"/>
              </a:ext>
            </a:extLst>
          </p:cNvPr>
          <p:cNvSpPr>
            <a:spLocks noGrp="1"/>
          </p:cNvSpPr>
          <p:nvPr>
            <p:ph type="body" idx="1"/>
          </p:nvPr>
        </p:nvSpPr>
        <p:spPr/>
        <p:txBody>
          <a:bodyPr>
            <a:normAutofit/>
          </a:bodyPr>
          <a:lstStyle/>
          <a:p>
            <a:r>
              <a:rPr lang="en-US" sz="3600" dirty="0">
                <a:solidFill>
                  <a:srgbClr val="7A0177"/>
                </a:solidFill>
                <a:latin typeface="Calibri" panose="020F0502020204030204" pitchFamily="34" charset="0"/>
                <a:ea typeface="Calibri" panose="020F0502020204030204" pitchFamily="34" charset="0"/>
                <a:cs typeface="Calibri" panose="020F0502020204030204" pitchFamily="34" charset="0"/>
              </a:rPr>
              <a:t>Bacteria</a:t>
            </a:r>
            <a:endParaRPr lang="en-SE" sz="3600" dirty="0">
              <a:solidFill>
                <a:srgbClr val="7A0177"/>
              </a:solidFill>
              <a:latin typeface="Calibri" panose="020F0502020204030204" pitchFamily="34" charset="0"/>
              <a:ea typeface="Calibri" panose="020F0502020204030204" pitchFamily="34" charset="0"/>
              <a:cs typeface="Calibri" panose="020F0502020204030204" pitchFamily="34" charset="0"/>
            </a:endParaRPr>
          </a:p>
        </p:txBody>
      </p:sp>
      <p:sp>
        <p:nvSpPr>
          <p:cNvPr id="10" name="Text Placeholder 9">
            <a:extLst>
              <a:ext uri="{FF2B5EF4-FFF2-40B4-BE49-F238E27FC236}">
                <a16:creationId xmlns:a16="http://schemas.microsoft.com/office/drawing/2014/main" id="{85D21F3D-6433-9450-841A-13805A803524}"/>
              </a:ext>
            </a:extLst>
          </p:cNvPr>
          <p:cNvSpPr>
            <a:spLocks noGrp="1"/>
          </p:cNvSpPr>
          <p:nvPr>
            <p:ph type="body" sz="quarter" idx="3"/>
          </p:nvPr>
        </p:nvSpPr>
        <p:spPr/>
        <p:txBody>
          <a:bodyPr>
            <a:normAutofit/>
          </a:bodyPr>
          <a:lstStyle/>
          <a:p>
            <a:r>
              <a:rPr lang="en-US" sz="3600" dirty="0">
                <a:solidFill>
                  <a:srgbClr val="1C9099"/>
                </a:solidFill>
                <a:latin typeface="Calibri" panose="020F0502020204030204" pitchFamily="34" charset="0"/>
                <a:ea typeface="Calibri" panose="020F0502020204030204" pitchFamily="34" charset="0"/>
                <a:cs typeface="Calibri" panose="020F0502020204030204" pitchFamily="34" charset="0"/>
              </a:rPr>
              <a:t>Protists</a:t>
            </a:r>
            <a:endParaRPr lang="en-SE" sz="3600" dirty="0">
              <a:solidFill>
                <a:srgbClr val="1C9099"/>
              </a:solidFill>
              <a:latin typeface="Calibri" panose="020F0502020204030204" pitchFamily="34" charset="0"/>
              <a:ea typeface="Calibri" panose="020F0502020204030204" pitchFamily="34" charset="0"/>
              <a:cs typeface="Calibri" panose="020F0502020204030204" pitchFamily="34" charset="0"/>
            </a:endParaRPr>
          </a:p>
        </p:txBody>
      </p:sp>
      <p:sp>
        <p:nvSpPr>
          <p:cNvPr id="20" name="Rectangle 19">
            <a:extLst>
              <a:ext uri="{FF2B5EF4-FFF2-40B4-BE49-F238E27FC236}">
                <a16:creationId xmlns:a16="http://schemas.microsoft.com/office/drawing/2014/main" id="{7098DA46-81E7-F926-DE10-F885CF1A9286}"/>
              </a:ext>
            </a:extLst>
          </p:cNvPr>
          <p:cNvSpPr/>
          <p:nvPr/>
        </p:nvSpPr>
        <p:spPr>
          <a:xfrm>
            <a:off x="302175" y="2442363"/>
            <a:ext cx="256556" cy="31314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latin typeface="Calibri" panose="020F0502020204030204" pitchFamily="34" charset="0"/>
              <a:ea typeface="Calibri" panose="020F0502020204030204" pitchFamily="34" charset="0"/>
              <a:cs typeface="Calibri" panose="020F0502020204030204" pitchFamily="34" charset="0"/>
            </a:endParaRPr>
          </a:p>
        </p:txBody>
      </p:sp>
      <p:sp>
        <p:nvSpPr>
          <p:cNvPr id="26" name="Rectangle 25">
            <a:extLst>
              <a:ext uri="{FF2B5EF4-FFF2-40B4-BE49-F238E27FC236}">
                <a16:creationId xmlns:a16="http://schemas.microsoft.com/office/drawing/2014/main" id="{83FA5BE1-992A-DC51-163E-01B422DDDD9B}"/>
              </a:ext>
            </a:extLst>
          </p:cNvPr>
          <p:cNvSpPr/>
          <p:nvPr/>
        </p:nvSpPr>
        <p:spPr>
          <a:xfrm>
            <a:off x="6066124" y="2596227"/>
            <a:ext cx="260997" cy="31857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latin typeface="Calibri" panose="020F0502020204030204" pitchFamily="34" charset="0"/>
              <a:ea typeface="Calibri" panose="020F0502020204030204" pitchFamily="34" charset="0"/>
              <a:cs typeface="Calibri" panose="020F0502020204030204" pitchFamily="34" charset="0"/>
            </a:endParaRPr>
          </a:p>
        </p:txBody>
      </p:sp>
      <p:pic>
        <p:nvPicPr>
          <p:cNvPr id="22" name="Content Placeholder 21">
            <a:extLst>
              <a:ext uri="{FF2B5EF4-FFF2-40B4-BE49-F238E27FC236}">
                <a16:creationId xmlns:a16="http://schemas.microsoft.com/office/drawing/2014/main" id="{C53321CC-9B40-D115-6FEF-412B1B1B0815}"/>
              </a:ext>
            </a:extLst>
          </p:cNvPr>
          <p:cNvPicPr>
            <a:picLocks noGrp="1" noChangeAspect="1"/>
          </p:cNvPicPr>
          <p:nvPr>
            <p:ph sz="quarter" idx="4"/>
          </p:nvPr>
        </p:nvPicPr>
        <p:blipFill>
          <a:blip r:embed="rId3">
            <a:extLst>
              <a:ext uri="{96DAC541-7B7A-43D3-8B79-37D633B846F1}">
                <asvg:svgBlip xmlns:asvg="http://schemas.microsoft.com/office/drawing/2016/SVG/main" r:embed="rId4"/>
              </a:ext>
            </a:extLst>
          </a:blip>
          <a:stretch>
            <a:fillRect/>
          </a:stretch>
        </p:blipFill>
        <p:spPr>
          <a:xfrm>
            <a:off x="6241940" y="2442362"/>
            <a:ext cx="4806156" cy="3723079"/>
          </a:xfrm>
        </p:spPr>
      </p:pic>
      <p:pic>
        <p:nvPicPr>
          <p:cNvPr id="19" name="Content Placeholder 18">
            <a:extLst>
              <a:ext uri="{FF2B5EF4-FFF2-40B4-BE49-F238E27FC236}">
                <a16:creationId xmlns:a16="http://schemas.microsoft.com/office/drawing/2014/main" id="{577025A6-0F40-861E-67F8-981B11199A28}"/>
              </a:ext>
            </a:extLst>
          </p:cNvPr>
          <p:cNvPicPr>
            <a:picLocks noGrp="1" noChangeAspect="1"/>
          </p:cNvPicPr>
          <p:nvPr>
            <p:ph sz="half" idx="2"/>
          </p:nvPr>
        </p:nvPicPr>
        <p:blipFill>
          <a:blip r:embed="rId5">
            <a:extLst>
              <a:ext uri="{96DAC541-7B7A-43D3-8B79-37D633B846F1}">
                <asvg:svgBlip xmlns:asvg="http://schemas.microsoft.com/office/drawing/2016/SVG/main" r:embed="rId6"/>
              </a:ext>
            </a:extLst>
          </a:blip>
          <a:stretch>
            <a:fillRect/>
          </a:stretch>
        </p:blipFill>
        <p:spPr>
          <a:xfrm>
            <a:off x="1015603" y="2442363"/>
            <a:ext cx="4806156" cy="3723079"/>
          </a:xfrm>
        </p:spPr>
      </p:pic>
    </p:spTree>
    <p:extLst>
      <p:ext uri="{BB962C8B-B14F-4D97-AF65-F5344CB8AC3E}">
        <p14:creationId xmlns:p14="http://schemas.microsoft.com/office/powerpoint/2010/main" val="9129860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B663F7-8467-F8C5-D01B-7AB50FFD4FFB}"/>
              </a:ext>
            </a:extLst>
          </p:cNvPr>
          <p:cNvSpPr>
            <a:spLocks noGrp="1"/>
          </p:cNvSpPr>
          <p:nvPr>
            <p:ph type="title"/>
          </p:nvPr>
        </p:nvSpPr>
        <p:spPr/>
        <p:txBody>
          <a:bodyPr/>
          <a:lstStyle/>
          <a:p>
            <a:r>
              <a:rPr lang="en-US" dirty="0">
                <a:latin typeface="Calibri" panose="020F0502020204030204" pitchFamily="34" charset="0"/>
                <a:ea typeface="Calibri" panose="020F0502020204030204" pitchFamily="34" charset="0"/>
                <a:cs typeface="Calibri" panose="020F0502020204030204" pitchFamily="34" charset="0"/>
              </a:rPr>
              <a:t>Protist more often cross the salinity barrier</a:t>
            </a:r>
            <a:endParaRPr lang="en-SE" dirty="0">
              <a:latin typeface="Calibri" panose="020F0502020204030204" pitchFamily="34" charset="0"/>
              <a:ea typeface="Calibri" panose="020F0502020204030204" pitchFamily="34" charset="0"/>
              <a:cs typeface="Calibri" panose="020F0502020204030204" pitchFamily="34" charset="0"/>
            </a:endParaRPr>
          </a:p>
        </p:txBody>
      </p:sp>
      <p:pic>
        <p:nvPicPr>
          <p:cNvPr id="9" name="Picture 8" descr="A comparison of a number of objects&#10;&#10;Description automatically generated with medium confidence">
            <a:extLst>
              <a:ext uri="{FF2B5EF4-FFF2-40B4-BE49-F238E27FC236}">
                <a16:creationId xmlns:a16="http://schemas.microsoft.com/office/drawing/2014/main" id="{0240337E-5382-7332-AF99-2E6FF0205C8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273911" y="23618033"/>
            <a:ext cx="5928489" cy="3251773"/>
          </a:xfrm>
          <a:prstGeom prst="rect">
            <a:avLst/>
          </a:prstGeom>
        </p:spPr>
      </p:pic>
      <p:sp>
        <p:nvSpPr>
          <p:cNvPr id="12" name="Rectangle 11">
            <a:extLst>
              <a:ext uri="{FF2B5EF4-FFF2-40B4-BE49-F238E27FC236}">
                <a16:creationId xmlns:a16="http://schemas.microsoft.com/office/drawing/2014/main" id="{63BCEFB3-7220-3DC0-2083-20F627DB134E}"/>
              </a:ext>
            </a:extLst>
          </p:cNvPr>
          <p:cNvSpPr/>
          <p:nvPr/>
        </p:nvSpPr>
        <p:spPr>
          <a:xfrm>
            <a:off x="737247" y="1746339"/>
            <a:ext cx="569039" cy="47650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latin typeface="Calibri" panose="020F0502020204030204" pitchFamily="34" charset="0"/>
              <a:ea typeface="Calibri" panose="020F0502020204030204" pitchFamily="34" charset="0"/>
              <a:cs typeface="Calibri" panose="020F0502020204030204" pitchFamily="34" charset="0"/>
            </a:endParaRPr>
          </a:p>
        </p:txBody>
      </p:sp>
      <p:grpSp>
        <p:nvGrpSpPr>
          <p:cNvPr id="14" name="Group 13">
            <a:extLst>
              <a:ext uri="{FF2B5EF4-FFF2-40B4-BE49-F238E27FC236}">
                <a16:creationId xmlns:a16="http://schemas.microsoft.com/office/drawing/2014/main" id="{6EA10A2E-8EBF-673A-D552-E9653D5FD410}"/>
              </a:ext>
            </a:extLst>
          </p:cNvPr>
          <p:cNvGrpSpPr/>
          <p:nvPr/>
        </p:nvGrpSpPr>
        <p:grpSpPr>
          <a:xfrm>
            <a:off x="5580814" y="1329249"/>
            <a:ext cx="4805148" cy="5271243"/>
            <a:chOff x="5732223" y="1440901"/>
            <a:chExt cx="4805148" cy="5271243"/>
          </a:xfrm>
        </p:grpSpPr>
        <p:pic>
          <p:nvPicPr>
            <p:cNvPr id="11" name="Picture 10" descr="A comparison of a number of objects&#10;&#10;Description automatically generated with medium confidence">
              <a:extLst>
                <a:ext uri="{FF2B5EF4-FFF2-40B4-BE49-F238E27FC236}">
                  <a16:creationId xmlns:a16="http://schemas.microsoft.com/office/drawing/2014/main" id="{DABD7B70-2300-023E-02E4-D80C53E67397}"/>
                </a:ext>
              </a:extLst>
            </p:cNvPr>
            <p:cNvPicPr>
              <a:picLocks noChangeAspect="1"/>
            </p:cNvPicPr>
            <p:nvPr/>
          </p:nvPicPr>
          <p:blipFill>
            <a:blip r:embed="rId3" cstate="print">
              <a:extLst>
                <a:ext uri="{28A0092B-C50C-407E-A947-70E740481C1C}">
                  <a14:useLocalDpi xmlns:a14="http://schemas.microsoft.com/office/drawing/2010/main" val="0"/>
                </a:ext>
              </a:extLst>
            </a:blip>
            <a:srcRect l="50000"/>
            <a:stretch/>
          </p:blipFill>
          <p:spPr>
            <a:xfrm>
              <a:off x="5732223" y="1440901"/>
              <a:ext cx="4805148" cy="5271243"/>
            </a:xfrm>
            <a:prstGeom prst="rect">
              <a:avLst/>
            </a:prstGeom>
          </p:spPr>
        </p:pic>
        <p:sp>
          <p:nvSpPr>
            <p:cNvPr id="13" name="Rectangle 12">
              <a:extLst>
                <a:ext uri="{FF2B5EF4-FFF2-40B4-BE49-F238E27FC236}">
                  <a16:creationId xmlns:a16="http://schemas.microsoft.com/office/drawing/2014/main" id="{E9E465EA-473F-5F82-BF6C-2454D703F233}"/>
                </a:ext>
              </a:extLst>
            </p:cNvPr>
            <p:cNvSpPr/>
            <p:nvPr/>
          </p:nvSpPr>
          <p:spPr>
            <a:xfrm>
              <a:off x="5934590" y="1510195"/>
              <a:ext cx="724570" cy="60674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latin typeface="Calibri" panose="020F0502020204030204" pitchFamily="34" charset="0"/>
                <a:ea typeface="Calibri" panose="020F0502020204030204" pitchFamily="34" charset="0"/>
                <a:cs typeface="Calibri" panose="020F0502020204030204" pitchFamily="34" charset="0"/>
              </a:endParaRPr>
            </a:p>
          </p:txBody>
        </p:sp>
      </p:grpSp>
      <p:grpSp>
        <p:nvGrpSpPr>
          <p:cNvPr id="16" name="Group 15">
            <a:extLst>
              <a:ext uri="{FF2B5EF4-FFF2-40B4-BE49-F238E27FC236}">
                <a16:creationId xmlns:a16="http://schemas.microsoft.com/office/drawing/2014/main" id="{EF0919C1-B2E5-EDAC-AFB4-43E4C5D545B3}"/>
              </a:ext>
            </a:extLst>
          </p:cNvPr>
          <p:cNvGrpSpPr/>
          <p:nvPr/>
        </p:nvGrpSpPr>
        <p:grpSpPr>
          <a:xfrm>
            <a:off x="31475" y="1355859"/>
            <a:ext cx="5119277" cy="5579462"/>
            <a:chOff x="-113846" y="666464"/>
            <a:chExt cx="5119277" cy="5579462"/>
          </a:xfrm>
        </p:grpSpPr>
        <p:pic>
          <p:nvPicPr>
            <p:cNvPr id="17" name="Picture 16" descr="A screenshot of a screen shot of a chart&#10;&#10;Description automatically generated">
              <a:extLst>
                <a:ext uri="{FF2B5EF4-FFF2-40B4-BE49-F238E27FC236}">
                  <a16:creationId xmlns:a16="http://schemas.microsoft.com/office/drawing/2014/main" id="{286C48C5-1CAF-8294-214B-2C4A430E2F2A}"/>
                </a:ext>
              </a:extLst>
            </p:cNvPr>
            <p:cNvPicPr>
              <a:picLocks noChangeAspect="1"/>
            </p:cNvPicPr>
            <p:nvPr/>
          </p:nvPicPr>
          <p:blipFill>
            <a:blip r:embed="rId4">
              <a:extLst>
                <a:ext uri="{28A0092B-C50C-407E-A947-70E740481C1C}">
                  <a14:useLocalDpi xmlns:a14="http://schemas.microsoft.com/office/drawing/2010/main" val="0"/>
                </a:ext>
              </a:extLst>
            </a:blip>
            <a:srcRect l="28557" r="28749" b="66349"/>
            <a:stretch/>
          </p:blipFill>
          <p:spPr>
            <a:xfrm>
              <a:off x="0" y="666464"/>
              <a:ext cx="5005431" cy="5579462"/>
            </a:xfrm>
            <a:prstGeom prst="rect">
              <a:avLst/>
            </a:prstGeom>
          </p:spPr>
        </p:pic>
        <p:sp>
          <p:nvSpPr>
            <p:cNvPr id="18" name="Rectangle 17">
              <a:extLst>
                <a:ext uri="{FF2B5EF4-FFF2-40B4-BE49-F238E27FC236}">
                  <a16:creationId xmlns:a16="http://schemas.microsoft.com/office/drawing/2014/main" id="{687B2160-F9AC-4D1C-C75C-34C561FF9105}"/>
                </a:ext>
              </a:extLst>
            </p:cNvPr>
            <p:cNvSpPr/>
            <p:nvPr/>
          </p:nvSpPr>
          <p:spPr>
            <a:xfrm>
              <a:off x="214170" y="870857"/>
              <a:ext cx="268842" cy="33382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latin typeface="Calibri" panose="020F0502020204030204" pitchFamily="34" charset="0"/>
                <a:ea typeface="Calibri" panose="020F0502020204030204" pitchFamily="34" charset="0"/>
                <a:cs typeface="Calibri" panose="020F0502020204030204" pitchFamily="34" charset="0"/>
              </a:endParaRPr>
            </a:p>
          </p:txBody>
        </p:sp>
        <p:sp>
          <p:nvSpPr>
            <p:cNvPr id="19" name="Rectangle 18">
              <a:extLst>
                <a:ext uri="{FF2B5EF4-FFF2-40B4-BE49-F238E27FC236}">
                  <a16:creationId xmlns:a16="http://schemas.microsoft.com/office/drawing/2014/main" id="{CC20FCFD-C12B-D634-391A-412A4BF3490A}"/>
                </a:ext>
              </a:extLst>
            </p:cNvPr>
            <p:cNvSpPr/>
            <p:nvPr/>
          </p:nvSpPr>
          <p:spPr>
            <a:xfrm>
              <a:off x="-113846" y="5857707"/>
              <a:ext cx="268842" cy="33382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latin typeface="Calibri" panose="020F0502020204030204" pitchFamily="34" charset="0"/>
                <a:ea typeface="Calibri" panose="020F0502020204030204" pitchFamily="34" charset="0"/>
                <a:cs typeface="Calibri" panose="020F0502020204030204" pitchFamily="34" charset="0"/>
              </a:endParaRPr>
            </a:p>
          </p:txBody>
        </p:sp>
      </p:grpSp>
      <p:grpSp>
        <p:nvGrpSpPr>
          <p:cNvPr id="4" name="Group 3">
            <a:extLst>
              <a:ext uri="{FF2B5EF4-FFF2-40B4-BE49-F238E27FC236}">
                <a16:creationId xmlns:a16="http://schemas.microsoft.com/office/drawing/2014/main" id="{AFD70C99-8013-4433-FBC3-DF83B5391019}"/>
              </a:ext>
            </a:extLst>
          </p:cNvPr>
          <p:cNvGrpSpPr/>
          <p:nvPr/>
        </p:nvGrpSpPr>
        <p:grpSpPr>
          <a:xfrm>
            <a:off x="0" y="1329249"/>
            <a:ext cx="5284922" cy="5675985"/>
            <a:chOff x="0" y="1329249"/>
            <a:chExt cx="5284922" cy="5675985"/>
          </a:xfrm>
        </p:grpSpPr>
        <p:sp>
          <p:nvSpPr>
            <p:cNvPr id="3" name="Rectangle 2">
              <a:extLst>
                <a:ext uri="{FF2B5EF4-FFF2-40B4-BE49-F238E27FC236}">
                  <a16:creationId xmlns:a16="http://schemas.microsoft.com/office/drawing/2014/main" id="{1B700BB5-ECFC-B660-A403-3127AB6958CE}"/>
                </a:ext>
              </a:extLst>
            </p:cNvPr>
            <p:cNvSpPr/>
            <p:nvPr/>
          </p:nvSpPr>
          <p:spPr>
            <a:xfrm>
              <a:off x="0" y="1329249"/>
              <a:ext cx="5284922" cy="567598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grpSp>
          <p:nvGrpSpPr>
            <p:cNvPr id="21" name="Group 20">
              <a:extLst>
                <a:ext uri="{FF2B5EF4-FFF2-40B4-BE49-F238E27FC236}">
                  <a16:creationId xmlns:a16="http://schemas.microsoft.com/office/drawing/2014/main" id="{B29747CC-ECE4-60BB-158E-DBB26DF74110}"/>
                </a:ext>
              </a:extLst>
            </p:cNvPr>
            <p:cNvGrpSpPr/>
            <p:nvPr/>
          </p:nvGrpSpPr>
          <p:grpSpPr>
            <a:xfrm>
              <a:off x="580251" y="1532259"/>
              <a:ext cx="4521987" cy="4960616"/>
              <a:chOff x="580251" y="1532259"/>
              <a:chExt cx="4521987" cy="4960616"/>
            </a:xfrm>
          </p:grpSpPr>
          <p:pic>
            <p:nvPicPr>
              <p:cNvPr id="10" name="Picture 9" descr="A comparison of a number of objects&#10;&#10;Description automatically generated with medium confidence">
                <a:extLst>
                  <a:ext uri="{FF2B5EF4-FFF2-40B4-BE49-F238E27FC236}">
                    <a16:creationId xmlns:a16="http://schemas.microsoft.com/office/drawing/2014/main" id="{C2D5730E-C3FE-CF4F-01C5-89862188CA8D}"/>
                  </a:ext>
                </a:extLst>
              </p:cNvPr>
              <p:cNvPicPr>
                <a:picLocks noChangeAspect="1"/>
              </p:cNvPicPr>
              <p:nvPr/>
            </p:nvPicPr>
            <p:blipFill>
              <a:blip r:embed="rId3" cstate="print">
                <a:extLst>
                  <a:ext uri="{28A0092B-C50C-407E-A947-70E740481C1C}">
                    <a14:useLocalDpi xmlns:a14="http://schemas.microsoft.com/office/drawing/2010/main" val="0"/>
                  </a:ext>
                </a:extLst>
              </a:blip>
              <a:srcRect r="50000"/>
              <a:stretch/>
            </p:blipFill>
            <p:spPr>
              <a:xfrm>
                <a:off x="580251" y="1532259"/>
                <a:ext cx="4521987" cy="4960616"/>
              </a:xfrm>
              <a:prstGeom prst="rect">
                <a:avLst/>
              </a:prstGeom>
            </p:spPr>
          </p:pic>
          <p:sp>
            <p:nvSpPr>
              <p:cNvPr id="20" name="Rectangle 19">
                <a:extLst>
                  <a:ext uri="{FF2B5EF4-FFF2-40B4-BE49-F238E27FC236}">
                    <a16:creationId xmlns:a16="http://schemas.microsoft.com/office/drawing/2014/main" id="{D131C343-364D-DFBC-EB39-B260F7A560B4}"/>
                  </a:ext>
                </a:extLst>
              </p:cNvPr>
              <p:cNvSpPr/>
              <p:nvPr/>
            </p:nvSpPr>
            <p:spPr>
              <a:xfrm>
                <a:off x="830700" y="1671458"/>
                <a:ext cx="569039" cy="47650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latin typeface="Calibri" panose="020F0502020204030204" pitchFamily="34" charset="0"/>
                  <a:ea typeface="Calibri" panose="020F0502020204030204" pitchFamily="34" charset="0"/>
                  <a:cs typeface="Calibri" panose="020F0502020204030204" pitchFamily="34" charset="0"/>
                </a:endParaRPr>
              </a:p>
            </p:txBody>
          </p:sp>
        </p:grpSp>
      </p:grpSp>
    </p:spTree>
    <p:extLst>
      <p:ext uri="{BB962C8B-B14F-4D97-AF65-F5344CB8AC3E}">
        <p14:creationId xmlns:p14="http://schemas.microsoft.com/office/powerpoint/2010/main" val="3270189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xit" presetSubtype="0" fill="hold" nodeType="clickEffect">
                                  <p:stCondLst>
                                    <p:cond delay="0"/>
                                  </p:stCondLst>
                                  <p:childTnLst>
                                    <p:animEffect transition="out" filter="fade">
                                      <p:cBhvr>
                                        <p:cTn id="6" dur="1000"/>
                                        <p:tgtEl>
                                          <p:spTgt spid="16"/>
                                        </p:tgtEl>
                                      </p:cBhvr>
                                    </p:animEffect>
                                    <p:anim calcmode="lin" valueType="num">
                                      <p:cBhvr>
                                        <p:cTn id="7" dur="1000"/>
                                        <p:tgtEl>
                                          <p:spTgt spid="16"/>
                                        </p:tgtEl>
                                        <p:attrNameLst>
                                          <p:attrName>ppt_x</p:attrName>
                                        </p:attrNameLst>
                                      </p:cBhvr>
                                      <p:tavLst>
                                        <p:tav tm="0">
                                          <p:val>
                                            <p:strVal val="ppt_x"/>
                                          </p:val>
                                        </p:tav>
                                        <p:tav tm="100000">
                                          <p:val>
                                            <p:strVal val="ppt_x"/>
                                          </p:val>
                                        </p:tav>
                                      </p:tavLst>
                                    </p:anim>
                                    <p:anim calcmode="lin" valueType="num">
                                      <p:cBhvr>
                                        <p:cTn id="8" dur="1000"/>
                                        <p:tgtEl>
                                          <p:spTgt spid="16"/>
                                        </p:tgtEl>
                                        <p:attrNameLst>
                                          <p:attrName>ppt_y</p:attrName>
                                        </p:attrNameLst>
                                      </p:cBhvr>
                                      <p:tavLst>
                                        <p:tav tm="0">
                                          <p:val>
                                            <p:strVal val="ppt_y"/>
                                          </p:val>
                                        </p:tav>
                                        <p:tav tm="100000">
                                          <p:val>
                                            <p:strVal val="ppt_y+.1"/>
                                          </p:val>
                                        </p:tav>
                                      </p:tavLst>
                                    </p:anim>
                                    <p:set>
                                      <p:cBhvr>
                                        <p:cTn id="9" dur="1" fill="hold">
                                          <p:stCondLst>
                                            <p:cond delay="999"/>
                                          </p:stCondLst>
                                        </p:cTn>
                                        <p:tgtEl>
                                          <p:spTgt spid="16"/>
                                        </p:tgtEl>
                                        <p:attrNameLst>
                                          <p:attrName>style.visibility</p:attrName>
                                        </p:attrNameLst>
                                      </p:cBhvr>
                                      <p:to>
                                        <p:strVal val="hidden"/>
                                      </p:to>
                                    </p:set>
                                  </p:childTnLst>
                                </p:cTn>
                              </p:par>
                              <p:par>
                                <p:cTn id="10" presetID="42" presetClass="entr" presetSubtype="0" fill="hold" grpId="0" nodeType="with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1000"/>
                                        <p:tgtEl>
                                          <p:spTgt spid="12"/>
                                        </p:tgtEl>
                                      </p:cBhvr>
                                    </p:animEffect>
                                    <p:anim calcmode="lin" valueType="num">
                                      <p:cBhvr>
                                        <p:cTn id="13" dur="1000" fill="hold"/>
                                        <p:tgtEl>
                                          <p:spTgt spid="12"/>
                                        </p:tgtEl>
                                        <p:attrNameLst>
                                          <p:attrName>ppt_x</p:attrName>
                                        </p:attrNameLst>
                                      </p:cBhvr>
                                      <p:tavLst>
                                        <p:tav tm="0">
                                          <p:val>
                                            <p:strVal val="#ppt_x"/>
                                          </p:val>
                                        </p:tav>
                                        <p:tav tm="100000">
                                          <p:val>
                                            <p:strVal val="#ppt_x"/>
                                          </p:val>
                                        </p:tav>
                                      </p:tavLst>
                                    </p:anim>
                                    <p:anim calcmode="lin" valueType="num">
                                      <p:cBhvr>
                                        <p:cTn id="14"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1000"/>
                                        <p:tgtEl>
                                          <p:spTgt spid="2"/>
                                        </p:tgtEl>
                                      </p:cBhvr>
                                    </p:animEffect>
                                    <p:anim calcmode="lin" valueType="num">
                                      <p:cBhvr>
                                        <p:cTn id="20" dur="1000" fill="hold"/>
                                        <p:tgtEl>
                                          <p:spTgt spid="2"/>
                                        </p:tgtEl>
                                        <p:attrNameLst>
                                          <p:attrName>ppt_x</p:attrName>
                                        </p:attrNameLst>
                                      </p:cBhvr>
                                      <p:tavLst>
                                        <p:tav tm="0">
                                          <p:val>
                                            <p:strVal val="#ppt_x"/>
                                          </p:val>
                                        </p:tav>
                                        <p:tav tm="100000">
                                          <p:val>
                                            <p:strVal val="#ppt_x"/>
                                          </p:val>
                                        </p:tav>
                                      </p:tavLst>
                                    </p:anim>
                                    <p:anim calcmode="lin" valueType="num">
                                      <p:cBhvr>
                                        <p:cTn id="21"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fade">
                                      <p:cBhvr>
                                        <p:cTn id="26" dur="1000"/>
                                        <p:tgtEl>
                                          <p:spTgt spid="4"/>
                                        </p:tgtEl>
                                      </p:cBhvr>
                                    </p:animEffect>
                                    <p:anim calcmode="lin" valueType="num">
                                      <p:cBhvr>
                                        <p:cTn id="27" dur="1000" fill="hold"/>
                                        <p:tgtEl>
                                          <p:spTgt spid="4"/>
                                        </p:tgtEl>
                                        <p:attrNameLst>
                                          <p:attrName>ppt_x</p:attrName>
                                        </p:attrNameLst>
                                      </p:cBhvr>
                                      <p:tavLst>
                                        <p:tav tm="0">
                                          <p:val>
                                            <p:strVal val="#ppt_x"/>
                                          </p:val>
                                        </p:tav>
                                        <p:tav tm="100000">
                                          <p:val>
                                            <p:strVal val="#ppt_x"/>
                                          </p:val>
                                        </p:tav>
                                      </p:tavLst>
                                    </p:anim>
                                    <p:anim calcmode="lin" valueType="num">
                                      <p:cBhvr>
                                        <p:cTn id="28"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nodeType="click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fade">
                                      <p:cBhvr>
                                        <p:cTn id="33" dur="1000"/>
                                        <p:tgtEl>
                                          <p:spTgt spid="14"/>
                                        </p:tgtEl>
                                      </p:cBhvr>
                                    </p:animEffect>
                                    <p:anim calcmode="lin" valueType="num">
                                      <p:cBhvr>
                                        <p:cTn id="34" dur="1000" fill="hold"/>
                                        <p:tgtEl>
                                          <p:spTgt spid="14"/>
                                        </p:tgtEl>
                                        <p:attrNameLst>
                                          <p:attrName>ppt_x</p:attrName>
                                        </p:attrNameLst>
                                      </p:cBhvr>
                                      <p:tavLst>
                                        <p:tav tm="0">
                                          <p:val>
                                            <p:strVal val="#ppt_x"/>
                                          </p:val>
                                        </p:tav>
                                        <p:tav tm="100000">
                                          <p:val>
                                            <p:strVal val="#ppt_x"/>
                                          </p:val>
                                        </p:tav>
                                      </p:tavLst>
                                    </p:anim>
                                    <p:anim calcmode="lin" valueType="num">
                                      <p:cBhvr>
                                        <p:cTn id="35"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D5193E6C-63EE-DFCC-0847-7DA9C01327D8}"/>
              </a:ext>
            </a:extLst>
          </p:cNvPr>
          <p:cNvSpPr/>
          <p:nvPr/>
        </p:nvSpPr>
        <p:spPr>
          <a:xfrm>
            <a:off x="367688" y="2322286"/>
            <a:ext cx="471492" cy="43656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latin typeface="Calibri" panose="020F0502020204030204" pitchFamily="34" charset="0"/>
              <a:ea typeface="Calibri" panose="020F0502020204030204" pitchFamily="34" charset="0"/>
              <a:cs typeface="Calibri" panose="020F0502020204030204" pitchFamily="34" charset="0"/>
            </a:endParaRPr>
          </a:p>
        </p:txBody>
      </p:sp>
      <p:grpSp>
        <p:nvGrpSpPr>
          <p:cNvPr id="8" name="Group 7">
            <a:extLst>
              <a:ext uri="{FF2B5EF4-FFF2-40B4-BE49-F238E27FC236}">
                <a16:creationId xmlns:a16="http://schemas.microsoft.com/office/drawing/2014/main" id="{51B146BD-0367-B6BF-4CC1-81973CB60653}"/>
              </a:ext>
            </a:extLst>
          </p:cNvPr>
          <p:cNvGrpSpPr/>
          <p:nvPr/>
        </p:nvGrpSpPr>
        <p:grpSpPr>
          <a:xfrm>
            <a:off x="5303460" y="2092960"/>
            <a:ext cx="6547258" cy="4012378"/>
            <a:chOff x="5429527" y="2069108"/>
            <a:chExt cx="5575253" cy="3416701"/>
          </a:xfrm>
        </p:grpSpPr>
        <p:pic>
          <p:nvPicPr>
            <p:cNvPr id="5" name="Picture 4" descr="A screenshot of a graph&#10;&#10;Description automatically generated">
              <a:extLst>
                <a:ext uri="{FF2B5EF4-FFF2-40B4-BE49-F238E27FC236}">
                  <a16:creationId xmlns:a16="http://schemas.microsoft.com/office/drawing/2014/main" id="{0C9CF28A-D521-B213-0402-532432FA0ADF}"/>
                </a:ext>
              </a:extLst>
            </p:cNvPr>
            <p:cNvPicPr>
              <a:picLocks noChangeAspect="1"/>
            </p:cNvPicPr>
            <p:nvPr/>
          </p:nvPicPr>
          <p:blipFill>
            <a:blip r:embed="rId3">
              <a:extLst>
                <a:ext uri="{28A0092B-C50C-407E-A947-70E740481C1C}">
                  <a14:useLocalDpi xmlns:a14="http://schemas.microsoft.com/office/drawing/2010/main" val="0"/>
                </a:ext>
              </a:extLst>
            </a:blip>
            <a:srcRect r="49558" b="78142"/>
            <a:stretch/>
          </p:blipFill>
          <p:spPr>
            <a:xfrm>
              <a:off x="5429527" y="2069108"/>
              <a:ext cx="5575253" cy="3416701"/>
            </a:xfrm>
            <a:prstGeom prst="rect">
              <a:avLst/>
            </a:prstGeom>
          </p:spPr>
        </p:pic>
        <p:sp>
          <p:nvSpPr>
            <p:cNvPr id="6" name="Rectangle 5">
              <a:extLst>
                <a:ext uri="{FF2B5EF4-FFF2-40B4-BE49-F238E27FC236}">
                  <a16:creationId xmlns:a16="http://schemas.microsoft.com/office/drawing/2014/main" id="{FC7CE95F-B6D6-6ABD-340E-532165CC9625}"/>
                </a:ext>
              </a:extLst>
            </p:cNvPr>
            <p:cNvSpPr/>
            <p:nvPr/>
          </p:nvSpPr>
          <p:spPr>
            <a:xfrm>
              <a:off x="5429527" y="2133600"/>
              <a:ext cx="471492" cy="43656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latin typeface="Calibri" panose="020F0502020204030204" pitchFamily="34" charset="0"/>
                <a:ea typeface="Calibri" panose="020F0502020204030204" pitchFamily="34" charset="0"/>
                <a:cs typeface="Calibri" panose="020F0502020204030204" pitchFamily="34" charset="0"/>
              </a:endParaRPr>
            </a:p>
          </p:txBody>
        </p:sp>
      </p:grpSp>
      <p:grpSp>
        <p:nvGrpSpPr>
          <p:cNvPr id="13" name="Group 12">
            <a:extLst>
              <a:ext uri="{FF2B5EF4-FFF2-40B4-BE49-F238E27FC236}">
                <a16:creationId xmlns:a16="http://schemas.microsoft.com/office/drawing/2014/main" id="{D8C8AD9E-943F-F71E-0DCD-3D4548425143}"/>
              </a:ext>
            </a:extLst>
          </p:cNvPr>
          <p:cNvGrpSpPr/>
          <p:nvPr/>
        </p:nvGrpSpPr>
        <p:grpSpPr>
          <a:xfrm>
            <a:off x="603434" y="1301322"/>
            <a:ext cx="4464280" cy="5137002"/>
            <a:chOff x="603434" y="1530648"/>
            <a:chExt cx="4464280" cy="5137002"/>
          </a:xfrm>
        </p:grpSpPr>
        <p:pic>
          <p:nvPicPr>
            <p:cNvPr id="9" name="Picture 8" descr="A screenshot of a graph&#10;&#10;AI-generated content may be incorrect.">
              <a:extLst>
                <a:ext uri="{FF2B5EF4-FFF2-40B4-BE49-F238E27FC236}">
                  <a16:creationId xmlns:a16="http://schemas.microsoft.com/office/drawing/2014/main" id="{30B6D4FA-21A9-DCEE-779C-4DD95D0688E3}"/>
                </a:ext>
              </a:extLst>
            </p:cNvPr>
            <p:cNvPicPr>
              <a:picLocks noChangeAspect="1"/>
            </p:cNvPicPr>
            <p:nvPr/>
          </p:nvPicPr>
          <p:blipFill>
            <a:blip r:embed="rId4">
              <a:extLst>
                <a:ext uri="{28A0092B-C50C-407E-A947-70E740481C1C}">
                  <a14:useLocalDpi xmlns:a14="http://schemas.microsoft.com/office/drawing/2010/main" val="0"/>
                </a:ext>
              </a:extLst>
            </a:blip>
            <a:srcRect r="55903" b="55535"/>
            <a:stretch/>
          </p:blipFill>
          <p:spPr>
            <a:xfrm>
              <a:off x="603434" y="1530648"/>
              <a:ext cx="4464280" cy="5137002"/>
            </a:xfrm>
            <a:prstGeom prst="rect">
              <a:avLst/>
            </a:prstGeom>
          </p:spPr>
        </p:pic>
        <p:sp>
          <p:nvSpPr>
            <p:cNvPr id="12" name="Rectangle 11">
              <a:extLst>
                <a:ext uri="{FF2B5EF4-FFF2-40B4-BE49-F238E27FC236}">
                  <a16:creationId xmlns:a16="http://schemas.microsoft.com/office/drawing/2014/main" id="{C78A5E5D-1861-8D91-3542-BD690DEA8FA4}"/>
                </a:ext>
              </a:extLst>
            </p:cNvPr>
            <p:cNvSpPr/>
            <p:nvPr/>
          </p:nvSpPr>
          <p:spPr>
            <a:xfrm>
              <a:off x="603434" y="2540569"/>
              <a:ext cx="583786" cy="43656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grpSp>
      <p:sp>
        <p:nvSpPr>
          <p:cNvPr id="7" name="Title 6">
            <a:extLst>
              <a:ext uri="{FF2B5EF4-FFF2-40B4-BE49-F238E27FC236}">
                <a16:creationId xmlns:a16="http://schemas.microsoft.com/office/drawing/2014/main" id="{D9664181-16F8-7392-0976-CAE987F3C293}"/>
              </a:ext>
            </a:extLst>
          </p:cNvPr>
          <p:cNvSpPr>
            <a:spLocks noGrp="1"/>
          </p:cNvSpPr>
          <p:nvPr>
            <p:ph type="title"/>
          </p:nvPr>
        </p:nvSpPr>
        <p:spPr/>
        <p:txBody>
          <a:bodyPr/>
          <a:lstStyle/>
          <a:p>
            <a:pPr algn="ctr"/>
            <a:r>
              <a:rPr lang="en-US" dirty="0">
                <a:latin typeface="Calibri" panose="020F0502020204030204" pitchFamily="34" charset="0"/>
                <a:ea typeface="Calibri" panose="020F0502020204030204" pitchFamily="34" charset="0"/>
                <a:cs typeface="Calibri" panose="020F0502020204030204" pitchFamily="34" charset="0"/>
              </a:rPr>
              <a:t>Bacterial alpha-diversity </a:t>
            </a:r>
            <a:r>
              <a:rPr lang="pl-PL" dirty="0">
                <a:latin typeface="Calibri" panose="020F0502020204030204" pitchFamily="34" charset="0"/>
                <a:ea typeface="Calibri" panose="020F0502020204030204" pitchFamily="34" charset="0"/>
                <a:cs typeface="Calibri" panose="020F0502020204030204" pitchFamily="34" charset="0"/>
              </a:rPr>
              <a:t>follows primarily seasonal patterns</a:t>
            </a:r>
            <a:r>
              <a:rPr lang="en-US" dirty="0">
                <a:latin typeface="Calibri" panose="020F0502020204030204" pitchFamily="34" charset="0"/>
                <a:ea typeface="Calibri" panose="020F0502020204030204" pitchFamily="34" charset="0"/>
                <a:cs typeface="Calibri" panose="020F0502020204030204" pitchFamily="34" charset="0"/>
              </a:rPr>
              <a:t>…</a:t>
            </a:r>
            <a:endParaRPr lang="en-SE"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4739788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D25E1-6C08-6D91-3703-48BBC8E234C2}"/>
              </a:ext>
            </a:extLst>
          </p:cNvPr>
          <p:cNvSpPr>
            <a:spLocks noGrp="1"/>
          </p:cNvSpPr>
          <p:nvPr>
            <p:ph type="title"/>
          </p:nvPr>
        </p:nvSpPr>
        <p:spPr/>
        <p:txBody>
          <a:bodyPr/>
          <a:lstStyle/>
          <a:p>
            <a:pPr algn="ctr"/>
            <a:r>
              <a:rPr lang="en-US" dirty="0">
                <a:latin typeface="Calibri" panose="020F0502020204030204" pitchFamily="34" charset="0"/>
                <a:ea typeface="Calibri" panose="020F0502020204030204" pitchFamily="34" charset="0"/>
                <a:cs typeface="Calibri" panose="020F0502020204030204" pitchFamily="34" charset="0"/>
              </a:rPr>
              <a:t>…</a:t>
            </a:r>
            <a:r>
              <a:rPr lang="pl-PL" dirty="0">
                <a:latin typeface="Calibri" panose="020F0502020204030204" pitchFamily="34" charset="0"/>
                <a:ea typeface="Calibri" panose="020F0502020204030204" pitchFamily="34" charset="0"/>
                <a:cs typeface="Calibri" panose="020F0502020204030204" pitchFamily="34" charset="0"/>
              </a:rPr>
              <a:t>which </a:t>
            </a:r>
            <a:r>
              <a:rPr lang="en-US" dirty="0">
                <a:latin typeface="Calibri" panose="020F0502020204030204" pitchFamily="34" charset="0"/>
                <a:ea typeface="Calibri" panose="020F0502020204030204" pitchFamily="34" charset="0"/>
                <a:cs typeface="Calibri" panose="020F0502020204030204" pitchFamily="34" charset="0"/>
              </a:rPr>
              <a:t>can be explained by </a:t>
            </a:r>
            <a:br>
              <a:rPr lang="en-US" dirty="0">
                <a:latin typeface="Calibri" panose="020F0502020204030204" pitchFamily="34" charset="0"/>
                <a:ea typeface="Calibri" panose="020F0502020204030204" pitchFamily="34" charset="0"/>
                <a:cs typeface="Calibri" panose="020F0502020204030204" pitchFamily="34" charset="0"/>
              </a:rPr>
            </a:br>
            <a:r>
              <a:rPr lang="en-US" dirty="0">
                <a:latin typeface="Calibri" panose="020F0502020204030204" pitchFamily="34" charset="0"/>
                <a:ea typeface="Calibri" panose="020F0502020204030204" pitchFamily="34" charset="0"/>
                <a:cs typeface="Calibri" panose="020F0502020204030204" pitchFamily="34" charset="0"/>
              </a:rPr>
              <a:t>convective vertical mixing in winter</a:t>
            </a:r>
            <a:endParaRPr lang="en-SE" dirty="0">
              <a:latin typeface="Calibri" panose="020F0502020204030204" pitchFamily="34" charset="0"/>
              <a:ea typeface="Calibri" panose="020F0502020204030204" pitchFamily="34" charset="0"/>
              <a:cs typeface="Calibri" panose="020F0502020204030204" pitchFamily="34" charset="0"/>
            </a:endParaRPr>
          </a:p>
        </p:txBody>
      </p:sp>
      <p:grpSp>
        <p:nvGrpSpPr>
          <p:cNvPr id="18" name="Group 17">
            <a:extLst>
              <a:ext uri="{FF2B5EF4-FFF2-40B4-BE49-F238E27FC236}">
                <a16:creationId xmlns:a16="http://schemas.microsoft.com/office/drawing/2014/main" id="{D6A1EFB7-36F5-039D-210B-145399723FFC}"/>
              </a:ext>
            </a:extLst>
          </p:cNvPr>
          <p:cNvGrpSpPr/>
          <p:nvPr/>
        </p:nvGrpSpPr>
        <p:grpSpPr>
          <a:xfrm>
            <a:off x="4034187" y="1690688"/>
            <a:ext cx="4123626" cy="5112576"/>
            <a:chOff x="3378950" y="1490435"/>
            <a:chExt cx="4123626" cy="5112576"/>
          </a:xfrm>
        </p:grpSpPr>
        <p:grpSp>
          <p:nvGrpSpPr>
            <p:cNvPr id="11" name="Group 10">
              <a:extLst>
                <a:ext uri="{FF2B5EF4-FFF2-40B4-BE49-F238E27FC236}">
                  <a16:creationId xmlns:a16="http://schemas.microsoft.com/office/drawing/2014/main" id="{74F8878D-0108-09CF-2ECF-7F819F2B2FD2}"/>
                </a:ext>
              </a:extLst>
            </p:cNvPr>
            <p:cNvGrpSpPr/>
            <p:nvPr/>
          </p:nvGrpSpPr>
          <p:grpSpPr>
            <a:xfrm>
              <a:off x="3378950" y="1490435"/>
              <a:ext cx="4064333" cy="4843578"/>
              <a:chOff x="415768" y="1514475"/>
              <a:chExt cx="4064333" cy="4843578"/>
            </a:xfrm>
          </p:grpSpPr>
          <p:pic>
            <p:nvPicPr>
              <p:cNvPr id="7" name="Picture 6" descr="A screenshot of a graph&#10;&#10;Description automatically generated">
                <a:extLst>
                  <a:ext uri="{FF2B5EF4-FFF2-40B4-BE49-F238E27FC236}">
                    <a16:creationId xmlns:a16="http://schemas.microsoft.com/office/drawing/2014/main" id="{C5313900-D3B5-66BF-0D9E-815EA1964FB9}"/>
                  </a:ext>
                </a:extLst>
              </p:cNvPr>
              <p:cNvPicPr>
                <a:picLocks noChangeAspect="1"/>
              </p:cNvPicPr>
              <p:nvPr/>
            </p:nvPicPr>
            <p:blipFill>
              <a:blip r:embed="rId3">
                <a:extLst>
                  <a:ext uri="{28A0092B-C50C-407E-A947-70E740481C1C}">
                    <a14:useLocalDpi xmlns:a14="http://schemas.microsoft.com/office/drawing/2010/main" val="0"/>
                  </a:ext>
                </a:extLst>
              </a:blip>
              <a:srcRect l="68026" b="43831"/>
              <a:stretch/>
            </p:blipFill>
            <p:spPr>
              <a:xfrm>
                <a:off x="442145" y="1514475"/>
                <a:ext cx="4037956" cy="4843578"/>
              </a:xfrm>
              <a:prstGeom prst="rect">
                <a:avLst/>
              </a:prstGeom>
            </p:spPr>
          </p:pic>
          <p:sp>
            <p:nvSpPr>
              <p:cNvPr id="8" name="Rectangle 7">
                <a:extLst>
                  <a:ext uri="{FF2B5EF4-FFF2-40B4-BE49-F238E27FC236}">
                    <a16:creationId xmlns:a16="http://schemas.microsoft.com/office/drawing/2014/main" id="{5D57D39B-3388-E45D-6718-BD00EDBEE81F}"/>
                  </a:ext>
                </a:extLst>
              </p:cNvPr>
              <p:cNvSpPr/>
              <p:nvPr/>
            </p:nvSpPr>
            <p:spPr>
              <a:xfrm>
                <a:off x="442145" y="2200831"/>
                <a:ext cx="544356" cy="63920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latin typeface="Calibri" panose="020F0502020204030204" pitchFamily="34" charset="0"/>
                  <a:ea typeface="Calibri" panose="020F0502020204030204" pitchFamily="34" charset="0"/>
                  <a:cs typeface="Calibri" panose="020F0502020204030204" pitchFamily="34" charset="0"/>
                </a:endParaRPr>
              </a:p>
            </p:txBody>
          </p:sp>
          <p:sp>
            <p:nvSpPr>
              <p:cNvPr id="9" name="Rectangle 8">
                <a:extLst>
                  <a:ext uri="{FF2B5EF4-FFF2-40B4-BE49-F238E27FC236}">
                    <a16:creationId xmlns:a16="http://schemas.microsoft.com/office/drawing/2014/main" id="{73B8A75A-AC7B-48AA-698B-DA65E1E3AABA}"/>
                  </a:ext>
                </a:extLst>
              </p:cNvPr>
              <p:cNvSpPr/>
              <p:nvPr/>
            </p:nvSpPr>
            <p:spPr>
              <a:xfrm>
                <a:off x="415768" y="5618512"/>
                <a:ext cx="544356" cy="63920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dirty="0">
                  <a:latin typeface="Calibri" panose="020F0502020204030204" pitchFamily="34" charset="0"/>
                  <a:ea typeface="Calibri" panose="020F0502020204030204" pitchFamily="34" charset="0"/>
                  <a:cs typeface="Calibri" panose="020F0502020204030204" pitchFamily="34" charset="0"/>
                </a:endParaRPr>
              </a:p>
            </p:txBody>
          </p:sp>
        </p:grpSp>
        <p:sp>
          <p:nvSpPr>
            <p:cNvPr id="5" name="TextBox 4">
              <a:extLst>
                <a:ext uri="{FF2B5EF4-FFF2-40B4-BE49-F238E27FC236}">
                  <a16:creationId xmlns:a16="http://schemas.microsoft.com/office/drawing/2014/main" id="{403E7AEB-8CCC-C0C2-64CC-BAC2715B1843}"/>
                </a:ext>
              </a:extLst>
            </p:cNvPr>
            <p:cNvSpPr txBox="1"/>
            <p:nvPr/>
          </p:nvSpPr>
          <p:spPr>
            <a:xfrm>
              <a:off x="3684158" y="6233679"/>
              <a:ext cx="3818418" cy="369332"/>
            </a:xfrm>
            <a:prstGeom prst="rect">
              <a:avLst/>
            </a:prstGeom>
            <a:noFill/>
          </p:spPr>
          <p:txBody>
            <a:bodyPr wrap="none" rtlCol="0">
              <a:spAutoFit/>
            </a:bodyPr>
            <a:lstStyle/>
            <a:p>
              <a:r>
                <a:rPr lang="en-US" dirty="0">
                  <a:solidFill>
                    <a:schemeClr val="bg2">
                      <a:lumMod val="75000"/>
                    </a:schemeClr>
                  </a:solidFill>
                  <a:latin typeface="Calibri" panose="020F0502020204030204" pitchFamily="34" charset="0"/>
                  <a:ea typeface="Calibri" panose="020F0502020204030204" pitchFamily="34" charset="0"/>
                  <a:cs typeface="Calibri" panose="020F0502020204030204" pitchFamily="34" charset="0"/>
                </a:rPr>
                <a:t>Using data from </a:t>
              </a:r>
              <a:r>
                <a:rPr lang="en-US" dirty="0" err="1">
                  <a:solidFill>
                    <a:schemeClr val="bg2">
                      <a:lumMod val="75000"/>
                    </a:schemeClr>
                  </a:solidFill>
                  <a:latin typeface="Calibri" panose="020F0502020204030204" pitchFamily="34" charset="0"/>
                  <a:ea typeface="Calibri" panose="020F0502020204030204" pitchFamily="34" charset="0"/>
                  <a:cs typeface="Calibri" panose="020F0502020204030204" pitchFamily="34" charset="0"/>
                </a:rPr>
                <a:t>Herlemann</a:t>
              </a:r>
              <a:r>
                <a:rPr lang="en-US" dirty="0">
                  <a:solidFill>
                    <a:schemeClr val="bg2">
                      <a:lumMod val="75000"/>
                    </a:schemeClr>
                  </a:solidFill>
                  <a:latin typeface="Calibri" panose="020F0502020204030204" pitchFamily="34" charset="0"/>
                  <a:ea typeface="Calibri" panose="020F0502020204030204" pitchFamily="34" charset="0"/>
                  <a:cs typeface="Calibri" panose="020F0502020204030204" pitchFamily="34" charset="0"/>
                </a:rPr>
                <a:t> et al. 2016</a:t>
              </a:r>
              <a:endParaRPr lang="en-SE" dirty="0">
                <a:solidFill>
                  <a:schemeClr val="bg2">
                    <a:lumMod val="75000"/>
                  </a:schemeClr>
                </a:solidFill>
                <a:latin typeface="Calibri" panose="020F0502020204030204" pitchFamily="34" charset="0"/>
                <a:ea typeface="Calibri" panose="020F0502020204030204" pitchFamily="34" charset="0"/>
                <a:cs typeface="Calibri" panose="020F0502020204030204" pitchFamily="34" charset="0"/>
              </a:endParaRPr>
            </a:p>
          </p:txBody>
        </p:sp>
      </p:grpSp>
    </p:spTree>
    <p:extLst>
      <p:ext uri="{BB962C8B-B14F-4D97-AF65-F5344CB8AC3E}">
        <p14:creationId xmlns:p14="http://schemas.microsoft.com/office/powerpoint/2010/main" val="34000155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2CCBBA-723B-3156-2E7A-19563ED1F841}"/>
            </a:ext>
          </a:extLst>
        </p:cNvPr>
        <p:cNvGrpSpPr/>
        <p:nvPr/>
      </p:nvGrpSpPr>
      <p:grpSpPr>
        <a:xfrm>
          <a:off x="0" y="0"/>
          <a:ext cx="0" cy="0"/>
          <a:chOff x="0" y="0"/>
          <a:chExt cx="0" cy="0"/>
        </a:xfrm>
      </p:grpSpPr>
      <p:sp>
        <p:nvSpPr>
          <p:cNvPr id="7" name="Title 6">
            <a:extLst>
              <a:ext uri="{FF2B5EF4-FFF2-40B4-BE49-F238E27FC236}">
                <a16:creationId xmlns:a16="http://schemas.microsoft.com/office/drawing/2014/main" id="{E4F203BC-9FD4-5477-1D32-C9AFB9D794CA}"/>
              </a:ext>
            </a:extLst>
          </p:cNvPr>
          <p:cNvSpPr>
            <a:spLocks noGrp="1"/>
          </p:cNvSpPr>
          <p:nvPr>
            <p:ph type="title"/>
          </p:nvPr>
        </p:nvSpPr>
        <p:spPr>
          <a:xfrm>
            <a:off x="773958" y="410641"/>
            <a:ext cx="10515600" cy="1325563"/>
          </a:xfrm>
        </p:spPr>
        <p:txBody>
          <a:bodyPr/>
          <a:lstStyle/>
          <a:p>
            <a:pPr algn="ctr"/>
            <a:r>
              <a:rPr lang="en-US" dirty="0">
                <a:latin typeface="Calibri" panose="020F0502020204030204" pitchFamily="34" charset="0"/>
                <a:ea typeface="Calibri" panose="020F0502020204030204" pitchFamily="34" charset="0"/>
                <a:cs typeface="Calibri" panose="020F0502020204030204" pitchFamily="34" charset="0"/>
              </a:rPr>
              <a:t>Protists are more diverse in </a:t>
            </a:r>
            <a:br>
              <a:rPr lang="en-US" dirty="0">
                <a:latin typeface="Calibri" panose="020F0502020204030204" pitchFamily="34" charset="0"/>
                <a:ea typeface="Calibri" panose="020F0502020204030204" pitchFamily="34" charset="0"/>
                <a:cs typeface="Calibri" panose="020F0502020204030204" pitchFamily="34" charset="0"/>
              </a:rPr>
            </a:br>
            <a:r>
              <a:rPr lang="en-US" dirty="0">
                <a:latin typeface="Calibri" panose="020F0502020204030204" pitchFamily="34" charset="0"/>
                <a:ea typeface="Calibri" panose="020F0502020204030204" pitchFamily="34" charset="0"/>
                <a:cs typeface="Calibri" panose="020F0502020204030204" pitchFamily="34" charset="0"/>
              </a:rPr>
              <a:t>near-marine salinities</a:t>
            </a:r>
            <a:endParaRPr lang="en-SE" dirty="0">
              <a:latin typeface="Calibri" panose="020F0502020204030204" pitchFamily="34" charset="0"/>
              <a:ea typeface="Calibri" panose="020F0502020204030204" pitchFamily="34" charset="0"/>
              <a:cs typeface="Calibri" panose="020F0502020204030204" pitchFamily="34" charset="0"/>
            </a:endParaRPr>
          </a:p>
        </p:txBody>
      </p:sp>
      <p:sp>
        <p:nvSpPr>
          <p:cNvPr id="11" name="Rectangle 10">
            <a:extLst>
              <a:ext uri="{FF2B5EF4-FFF2-40B4-BE49-F238E27FC236}">
                <a16:creationId xmlns:a16="http://schemas.microsoft.com/office/drawing/2014/main" id="{4E2479D4-31F6-977F-81E4-7CC7EE62FC08}"/>
              </a:ext>
            </a:extLst>
          </p:cNvPr>
          <p:cNvSpPr/>
          <p:nvPr/>
        </p:nvSpPr>
        <p:spPr>
          <a:xfrm>
            <a:off x="367688" y="2322286"/>
            <a:ext cx="471492" cy="43656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latin typeface="Calibri" panose="020F0502020204030204" pitchFamily="34" charset="0"/>
              <a:ea typeface="Calibri" panose="020F0502020204030204" pitchFamily="34" charset="0"/>
              <a:cs typeface="Calibri" panose="020F0502020204030204" pitchFamily="34" charset="0"/>
            </a:endParaRPr>
          </a:p>
        </p:txBody>
      </p:sp>
      <p:grpSp>
        <p:nvGrpSpPr>
          <p:cNvPr id="13" name="Group 12">
            <a:extLst>
              <a:ext uri="{FF2B5EF4-FFF2-40B4-BE49-F238E27FC236}">
                <a16:creationId xmlns:a16="http://schemas.microsoft.com/office/drawing/2014/main" id="{FE84700B-1D02-1108-9BA1-E2CEDB0A86F7}"/>
              </a:ext>
            </a:extLst>
          </p:cNvPr>
          <p:cNvGrpSpPr/>
          <p:nvPr/>
        </p:nvGrpSpPr>
        <p:grpSpPr>
          <a:xfrm>
            <a:off x="5660200" y="2307208"/>
            <a:ext cx="6164112" cy="3741098"/>
            <a:chOff x="5660200" y="2307208"/>
            <a:chExt cx="6164112" cy="3741098"/>
          </a:xfrm>
        </p:grpSpPr>
        <p:pic>
          <p:nvPicPr>
            <p:cNvPr id="6" name="Picture 5" descr="A screenshot of a graph&#10;&#10;Description automatically generated">
              <a:extLst>
                <a:ext uri="{FF2B5EF4-FFF2-40B4-BE49-F238E27FC236}">
                  <a16:creationId xmlns:a16="http://schemas.microsoft.com/office/drawing/2014/main" id="{5A204BDA-4131-A5DA-E1B9-DB06338A2B46}"/>
                </a:ext>
              </a:extLst>
            </p:cNvPr>
            <p:cNvPicPr>
              <a:picLocks noChangeAspect="1"/>
            </p:cNvPicPr>
            <p:nvPr/>
          </p:nvPicPr>
          <p:blipFill>
            <a:blip r:embed="rId3">
              <a:extLst>
                <a:ext uri="{28A0092B-C50C-407E-A947-70E740481C1C}">
                  <a14:useLocalDpi xmlns:a14="http://schemas.microsoft.com/office/drawing/2010/main" val="0"/>
                </a:ext>
              </a:extLst>
            </a:blip>
            <a:srcRect l="50960" b="78415"/>
            <a:stretch/>
          </p:blipFill>
          <p:spPr>
            <a:xfrm>
              <a:off x="5814207" y="2307208"/>
              <a:ext cx="6010105" cy="3741098"/>
            </a:xfrm>
            <a:prstGeom prst="rect">
              <a:avLst/>
            </a:prstGeom>
          </p:spPr>
        </p:pic>
        <p:sp>
          <p:nvSpPr>
            <p:cNvPr id="10" name="Rectangle 9">
              <a:extLst>
                <a:ext uri="{FF2B5EF4-FFF2-40B4-BE49-F238E27FC236}">
                  <a16:creationId xmlns:a16="http://schemas.microsoft.com/office/drawing/2014/main" id="{72A0D3F2-74D6-F854-A171-3624511EF887}"/>
                </a:ext>
              </a:extLst>
            </p:cNvPr>
            <p:cNvSpPr/>
            <p:nvPr/>
          </p:nvSpPr>
          <p:spPr>
            <a:xfrm>
              <a:off x="5660200" y="2437008"/>
              <a:ext cx="471492" cy="43656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dirty="0">
                <a:latin typeface="Calibri" panose="020F0502020204030204" pitchFamily="34" charset="0"/>
                <a:ea typeface="Calibri" panose="020F0502020204030204" pitchFamily="34" charset="0"/>
                <a:cs typeface="Calibri" panose="020F0502020204030204" pitchFamily="34" charset="0"/>
              </a:endParaRPr>
            </a:p>
          </p:txBody>
        </p:sp>
      </p:grpSp>
      <p:grpSp>
        <p:nvGrpSpPr>
          <p:cNvPr id="9" name="Group 8">
            <a:extLst>
              <a:ext uri="{FF2B5EF4-FFF2-40B4-BE49-F238E27FC236}">
                <a16:creationId xmlns:a16="http://schemas.microsoft.com/office/drawing/2014/main" id="{5B75E36F-7117-B842-04BF-704A797D8456}"/>
              </a:ext>
            </a:extLst>
          </p:cNvPr>
          <p:cNvGrpSpPr/>
          <p:nvPr/>
        </p:nvGrpSpPr>
        <p:grpSpPr>
          <a:xfrm>
            <a:off x="454909" y="1697277"/>
            <a:ext cx="5201442" cy="4584343"/>
            <a:chOff x="458758" y="1863016"/>
            <a:chExt cx="5201442" cy="4584343"/>
          </a:xfrm>
        </p:grpSpPr>
        <p:pic>
          <p:nvPicPr>
            <p:cNvPr id="5" name="Picture 4" descr="A screenshot of a graph&#10;&#10;AI-generated content may be incorrect.">
              <a:extLst>
                <a:ext uri="{FF2B5EF4-FFF2-40B4-BE49-F238E27FC236}">
                  <a16:creationId xmlns:a16="http://schemas.microsoft.com/office/drawing/2014/main" id="{BD360D07-7E90-716C-5C61-D12E6138829C}"/>
                </a:ext>
              </a:extLst>
            </p:cNvPr>
            <p:cNvPicPr>
              <a:picLocks noChangeAspect="1"/>
            </p:cNvPicPr>
            <p:nvPr/>
          </p:nvPicPr>
          <p:blipFill>
            <a:blip r:embed="rId4">
              <a:extLst>
                <a:ext uri="{28A0092B-C50C-407E-A947-70E740481C1C}">
                  <a14:useLocalDpi xmlns:a14="http://schemas.microsoft.com/office/drawing/2010/main" val="0"/>
                </a:ext>
              </a:extLst>
            </a:blip>
            <a:srcRect l="43570" r="-1" b="56417"/>
            <a:stretch/>
          </p:blipFill>
          <p:spPr>
            <a:xfrm>
              <a:off x="458758" y="1863016"/>
              <a:ext cx="5201442" cy="4584343"/>
            </a:xfrm>
            <a:prstGeom prst="rect">
              <a:avLst/>
            </a:prstGeom>
          </p:spPr>
        </p:pic>
        <p:sp>
          <p:nvSpPr>
            <p:cNvPr id="8" name="Rectangle 7">
              <a:extLst>
                <a:ext uri="{FF2B5EF4-FFF2-40B4-BE49-F238E27FC236}">
                  <a16:creationId xmlns:a16="http://schemas.microsoft.com/office/drawing/2014/main" id="{1E515597-D486-7DF9-D3E4-6EF4340460CD}"/>
                </a:ext>
              </a:extLst>
            </p:cNvPr>
            <p:cNvSpPr/>
            <p:nvPr/>
          </p:nvSpPr>
          <p:spPr>
            <a:xfrm>
              <a:off x="524656" y="2655291"/>
              <a:ext cx="249302" cy="43656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grpSp>
    </p:spTree>
    <p:extLst>
      <p:ext uri="{BB962C8B-B14F-4D97-AF65-F5344CB8AC3E}">
        <p14:creationId xmlns:p14="http://schemas.microsoft.com/office/powerpoint/2010/main" val="38738550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706702-FF2E-5C99-6253-A283EC7C5436}"/>
              </a:ext>
            </a:extLst>
          </p:cNvPr>
          <p:cNvSpPr>
            <a:spLocks noGrp="1"/>
          </p:cNvSpPr>
          <p:nvPr>
            <p:ph type="title"/>
          </p:nvPr>
        </p:nvSpPr>
        <p:spPr/>
        <p:txBody>
          <a:bodyPr/>
          <a:lstStyle/>
          <a:p>
            <a:pPr algn="ctr"/>
            <a:r>
              <a:rPr lang="en-US" dirty="0">
                <a:latin typeface="Calibri" panose="020F0502020204030204" pitchFamily="34" charset="0"/>
                <a:ea typeface="Calibri" panose="020F0502020204030204" pitchFamily="34" charset="0"/>
                <a:cs typeface="Calibri" panose="020F0502020204030204" pitchFamily="34" charset="0"/>
              </a:rPr>
              <a:t>Protists are more diverse in </a:t>
            </a:r>
            <a:br>
              <a:rPr lang="en-US" dirty="0">
                <a:latin typeface="Calibri" panose="020F0502020204030204" pitchFamily="34" charset="0"/>
                <a:ea typeface="Calibri" panose="020F0502020204030204" pitchFamily="34" charset="0"/>
                <a:cs typeface="Calibri" panose="020F0502020204030204" pitchFamily="34" charset="0"/>
              </a:rPr>
            </a:br>
            <a:r>
              <a:rPr lang="en-US" dirty="0">
                <a:latin typeface="Calibri" panose="020F0502020204030204" pitchFamily="34" charset="0"/>
                <a:ea typeface="Calibri" panose="020F0502020204030204" pitchFamily="34" charset="0"/>
                <a:cs typeface="Calibri" panose="020F0502020204030204" pitchFamily="34" charset="0"/>
              </a:rPr>
              <a:t>near-marine salinities</a:t>
            </a:r>
            <a:endParaRPr lang="en-SE" dirty="0"/>
          </a:p>
        </p:txBody>
      </p:sp>
      <p:sp>
        <p:nvSpPr>
          <p:cNvPr id="16" name="Rectangle 15">
            <a:extLst>
              <a:ext uri="{FF2B5EF4-FFF2-40B4-BE49-F238E27FC236}">
                <a16:creationId xmlns:a16="http://schemas.microsoft.com/office/drawing/2014/main" id="{7EA69DE1-0E0F-93E0-62F0-E71883477D5B}"/>
              </a:ext>
            </a:extLst>
          </p:cNvPr>
          <p:cNvSpPr/>
          <p:nvPr/>
        </p:nvSpPr>
        <p:spPr>
          <a:xfrm>
            <a:off x="5420605" y="2218725"/>
            <a:ext cx="471492" cy="43656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latin typeface="Calibri" panose="020F0502020204030204" pitchFamily="34" charset="0"/>
              <a:ea typeface="Calibri" panose="020F0502020204030204" pitchFamily="34" charset="0"/>
              <a:cs typeface="Calibri" panose="020F0502020204030204" pitchFamily="34" charset="0"/>
            </a:endParaRPr>
          </a:p>
        </p:txBody>
      </p:sp>
      <p:grpSp>
        <p:nvGrpSpPr>
          <p:cNvPr id="30" name="Group 29">
            <a:extLst>
              <a:ext uri="{FF2B5EF4-FFF2-40B4-BE49-F238E27FC236}">
                <a16:creationId xmlns:a16="http://schemas.microsoft.com/office/drawing/2014/main" id="{DB78D484-AB2D-91ED-A6F6-9D65F35A3640}"/>
              </a:ext>
            </a:extLst>
          </p:cNvPr>
          <p:cNvGrpSpPr/>
          <p:nvPr/>
        </p:nvGrpSpPr>
        <p:grpSpPr>
          <a:xfrm>
            <a:off x="4012814" y="2259596"/>
            <a:ext cx="3564218" cy="3940747"/>
            <a:chOff x="6482149" y="1845637"/>
            <a:chExt cx="2674625" cy="2957176"/>
          </a:xfrm>
        </p:grpSpPr>
        <p:pic>
          <p:nvPicPr>
            <p:cNvPr id="29" name="Picture 28" descr="A map of the ocean&#10;&#10;Description automatically generated">
              <a:extLst>
                <a:ext uri="{FF2B5EF4-FFF2-40B4-BE49-F238E27FC236}">
                  <a16:creationId xmlns:a16="http://schemas.microsoft.com/office/drawing/2014/main" id="{7BD5A765-5E72-2029-41E6-CBE93C4A08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82149" y="1845637"/>
              <a:ext cx="2674625" cy="2957176"/>
            </a:xfrm>
            <a:prstGeom prst="rect">
              <a:avLst/>
            </a:prstGeom>
          </p:spPr>
        </p:pic>
        <p:pic>
          <p:nvPicPr>
            <p:cNvPr id="4" name="Picture 3" descr="A screenshot of a screen shot of a chart&#10;&#10;Description automatically generated">
              <a:extLst>
                <a:ext uri="{FF2B5EF4-FFF2-40B4-BE49-F238E27FC236}">
                  <a16:creationId xmlns:a16="http://schemas.microsoft.com/office/drawing/2014/main" id="{A514B3C8-9343-A072-A2D6-9AE4BC70C89F}"/>
                </a:ext>
              </a:extLst>
            </p:cNvPr>
            <p:cNvPicPr>
              <a:picLocks noChangeAspect="1"/>
            </p:cNvPicPr>
            <p:nvPr/>
          </p:nvPicPr>
          <p:blipFill>
            <a:blip r:embed="rId3">
              <a:extLst>
                <a:ext uri="{28A0092B-C50C-407E-A947-70E740481C1C}">
                  <a14:useLocalDpi xmlns:a14="http://schemas.microsoft.com/office/drawing/2010/main" val="0"/>
                </a:ext>
              </a:extLst>
            </a:blip>
            <a:srcRect l="34844" t="1429" r="57844" b="85590"/>
            <a:stretch/>
          </p:blipFill>
          <p:spPr>
            <a:xfrm>
              <a:off x="6483832" y="1845637"/>
              <a:ext cx="453745" cy="1139167"/>
            </a:xfrm>
            <a:prstGeom prst="rect">
              <a:avLst/>
            </a:prstGeom>
          </p:spPr>
        </p:pic>
      </p:grpSp>
      <p:sp>
        <p:nvSpPr>
          <p:cNvPr id="31" name="Arrow: Curved Down 30">
            <a:extLst>
              <a:ext uri="{FF2B5EF4-FFF2-40B4-BE49-F238E27FC236}">
                <a16:creationId xmlns:a16="http://schemas.microsoft.com/office/drawing/2014/main" id="{809673BA-9A17-0223-BE34-33D5ED9206D1}"/>
              </a:ext>
            </a:extLst>
          </p:cNvPr>
          <p:cNvSpPr/>
          <p:nvPr/>
        </p:nvSpPr>
        <p:spPr>
          <a:xfrm flipV="1">
            <a:off x="4738438" y="5204947"/>
            <a:ext cx="1056485" cy="492997"/>
          </a:xfrm>
          <a:prstGeom prst="curvedDownArrow">
            <a:avLst>
              <a:gd name="adj1" fmla="val 26925"/>
              <a:gd name="adj2" fmla="val 88064"/>
              <a:gd name="adj3" fmla="val 25000"/>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SE">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p:sp>
        <p:nvSpPr>
          <p:cNvPr id="14" name="Arrow: Curved Down 13">
            <a:extLst>
              <a:ext uri="{FF2B5EF4-FFF2-40B4-BE49-F238E27FC236}">
                <a16:creationId xmlns:a16="http://schemas.microsoft.com/office/drawing/2014/main" id="{858C5CCB-6E82-119C-5F84-DA41E8AF652E}"/>
              </a:ext>
            </a:extLst>
          </p:cNvPr>
          <p:cNvSpPr/>
          <p:nvPr/>
        </p:nvSpPr>
        <p:spPr>
          <a:xfrm>
            <a:off x="4012814" y="4161696"/>
            <a:ext cx="1000636" cy="883472"/>
          </a:xfrm>
          <a:prstGeom prst="curvedDownArrow">
            <a:avLst>
              <a:gd name="adj1" fmla="val 36172"/>
              <a:gd name="adj2" fmla="val 92973"/>
              <a:gd name="adj3" fmla="val 25000"/>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SE">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p:sp>
        <p:nvSpPr>
          <p:cNvPr id="33" name="Arrow: Curved Down 32">
            <a:extLst>
              <a:ext uri="{FF2B5EF4-FFF2-40B4-BE49-F238E27FC236}">
                <a16:creationId xmlns:a16="http://schemas.microsoft.com/office/drawing/2014/main" id="{8469B3C6-34B9-2134-1F30-42F0591E08A4}"/>
              </a:ext>
            </a:extLst>
          </p:cNvPr>
          <p:cNvSpPr/>
          <p:nvPr/>
        </p:nvSpPr>
        <p:spPr>
          <a:xfrm rot="14913030" flipV="1">
            <a:off x="6102162" y="2749889"/>
            <a:ext cx="1056485" cy="492997"/>
          </a:xfrm>
          <a:prstGeom prst="curvedDownArrow">
            <a:avLst>
              <a:gd name="adj1" fmla="val 14058"/>
              <a:gd name="adj2" fmla="val 88064"/>
              <a:gd name="adj3" fmla="val 25000"/>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SE">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636372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1000"/>
                                        <p:tgtEl>
                                          <p:spTgt spid="30"/>
                                        </p:tgtEl>
                                      </p:cBhvr>
                                    </p:animEffect>
                                    <p:anim calcmode="lin" valueType="num">
                                      <p:cBhvr>
                                        <p:cTn id="8" dur="1000" fill="hold"/>
                                        <p:tgtEl>
                                          <p:spTgt spid="30"/>
                                        </p:tgtEl>
                                        <p:attrNameLst>
                                          <p:attrName>ppt_x</p:attrName>
                                        </p:attrNameLst>
                                      </p:cBhvr>
                                      <p:tavLst>
                                        <p:tav tm="0">
                                          <p:val>
                                            <p:strVal val="#ppt_x"/>
                                          </p:val>
                                        </p:tav>
                                        <p:tav tm="100000">
                                          <p:val>
                                            <p:strVal val="#ppt_x"/>
                                          </p:val>
                                        </p:tav>
                                      </p:tavLst>
                                    </p:anim>
                                    <p:anim calcmode="lin" valueType="num">
                                      <p:cBhvr>
                                        <p:cTn id="9"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4"/>
                                        </p:tgtEl>
                                        <p:attrNameLst>
                                          <p:attrName>style.visibility</p:attrName>
                                        </p:attrNameLst>
                                      </p:cBhvr>
                                      <p:to>
                                        <p:strVal val="visible"/>
                                      </p:to>
                                    </p:set>
                                    <p:animEffect transition="in" filter="fade">
                                      <p:cBhvr>
                                        <p:cTn id="14" dur="1000"/>
                                        <p:tgtEl>
                                          <p:spTgt spid="14"/>
                                        </p:tgtEl>
                                      </p:cBhvr>
                                    </p:animEffect>
                                    <p:anim calcmode="lin" valueType="num">
                                      <p:cBhvr>
                                        <p:cTn id="15" dur="1000" fill="hold"/>
                                        <p:tgtEl>
                                          <p:spTgt spid="14"/>
                                        </p:tgtEl>
                                        <p:attrNameLst>
                                          <p:attrName>ppt_x</p:attrName>
                                        </p:attrNameLst>
                                      </p:cBhvr>
                                      <p:tavLst>
                                        <p:tav tm="0">
                                          <p:val>
                                            <p:strVal val="#ppt_x"/>
                                          </p:val>
                                        </p:tav>
                                        <p:tav tm="100000">
                                          <p:val>
                                            <p:strVal val="#ppt_x"/>
                                          </p:val>
                                        </p:tav>
                                      </p:tavLst>
                                    </p:anim>
                                    <p:anim calcmode="lin" valueType="num">
                                      <p:cBhvr>
                                        <p:cTn id="16"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1"/>
                                        </p:tgtEl>
                                        <p:attrNameLst>
                                          <p:attrName>style.visibility</p:attrName>
                                        </p:attrNameLst>
                                      </p:cBhvr>
                                      <p:to>
                                        <p:strVal val="visible"/>
                                      </p:to>
                                    </p:set>
                                    <p:animEffect transition="in" filter="fade">
                                      <p:cBhvr>
                                        <p:cTn id="21" dur="1000"/>
                                        <p:tgtEl>
                                          <p:spTgt spid="31"/>
                                        </p:tgtEl>
                                      </p:cBhvr>
                                    </p:animEffect>
                                    <p:anim calcmode="lin" valueType="num">
                                      <p:cBhvr>
                                        <p:cTn id="22" dur="1000" fill="hold"/>
                                        <p:tgtEl>
                                          <p:spTgt spid="31"/>
                                        </p:tgtEl>
                                        <p:attrNameLst>
                                          <p:attrName>ppt_x</p:attrName>
                                        </p:attrNameLst>
                                      </p:cBhvr>
                                      <p:tavLst>
                                        <p:tav tm="0">
                                          <p:val>
                                            <p:strVal val="#ppt_x"/>
                                          </p:val>
                                        </p:tav>
                                        <p:tav tm="100000">
                                          <p:val>
                                            <p:strVal val="#ppt_x"/>
                                          </p:val>
                                        </p:tav>
                                      </p:tavLst>
                                    </p:anim>
                                    <p:anim calcmode="lin" valueType="num">
                                      <p:cBhvr>
                                        <p:cTn id="23"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3"/>
                                        </p:tgtEl>
                                        <p:attrNameLst>
                                          <p:attrName>style.visibility</p:attrName>
                                        </p:attrNameLst>
                                      </p:cBhvr>
                                      <p:to>
                                        <p:strVal val="visible"/>
                                      </p:to>
                                    </p:set>
                                    <p:animEffect transition="in" filter="fade">
                                      <p:cBhvr>
                                        <p:cTn id="28" dur="1000"/>
                                        <p:tgtEl>
                                          <p:spTgt spid="33"/>
                                        </p:tgtEl>
                                      </p:cBhvr>
                                    </p:animEffect>
                                    <p:anim calcmode="lin" valueType="num">
                                      <p:cBhvr>
                                        <p:cTn id="29" dur="1000" fill="hold"/>
                                        <p:tgtEl>
                                          <p:spTgt spid="33"/>
                                        </p:tgtEl>
                                        <p:attrNameLst>
                                          <p:attrName>ppt_x</p:attrName>
                                        </p:attrNameLst>
                                      </p:cBhvr>
                                      <p:tavLst>
                                        <p:tav tm="0">
                                          <p:val>
                                            <p:strVal val="#ppt_x"/>
                                          </p:val>
                                        </p:tav>
                                        <p:tav tm="100000">
                                          <p:val>
                                            <p:strVal val="#ppt_x"/>
                                          </p:val>
                                        </p:tav>
                                      </p:tavLst>
                                    </p:anim>
                                    <p:anim calcmode="lin" valueType="num">
                                      <p:cBhvr>
                                        <p:cTn id="30"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14" grpId="0" animBg="1"/>
      <p:bldP spid="33"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FFE516-6CA5-FAA0-847A-AA5BAFD6A172}"/>
              </a:ext>
            </a:extLst>
          </p:cNvPr>
          <p:cNvSpPr>
            <a:spLocks noGrp="1"/>
          </p:cNvSpPr>
          <p:nvPr>
            <p:ph type="title"/>
          </p:nvPr>
        </p:nvSpPr>
        <p:spPr/>
        <p:txBody>
          <a:bodyPr/>
          <a:lstStyle/>
          <a:p>
            <a:pPr algn="ctr"/>
            <a:r>
              <a:rPr lang="en-US" dirty="0">
                <a:latin typeface="Calibri" panose="020F0502020204030204" pitchFamily="34" charset="0"/>
                <a:ea typeface="Calibri" panose="020F0502020204030204" pitchFamily="34" charset="0"/>
                <a:cs typeface="Calibri" panose="020F0502020204030204" pitchFamily="34" charset="0"/>
              </a:rPr>
              <a:t>Proposed explanation for protists being ecologically less sensitive to salinity</a:t>
            </a:r>
            <a:endParaRPr lang="en-SE" dirty="0">
              <a:latin typeface="Calibri" panose="020F0502020204030204" pitchFamily="34" charset="0"/>
              <a:ea typeface="Calibri" panose="020F0502020204030204" pitchFamily="34" charset="0"/>
              <a:cs typeface="Calibri" panose="020F0502020204030204" pitchFamily="34" charset="0"/>
            </a:endParaRPr>
          </a:p>
        </p:txBody>
      </p:sp>
      <p:pic>
        <p:nvPicPr>
          <p:cNvPr id="5" name="Content Placeholder 4" descr="A diagram of a cell culture&#10;&#10;Description automatically generated">
            <a:extLst>
              <a:ext uri="{FF2B5EF4-FFF2-40B4-BE49-F238E27FC236}">
                <a16:creationId xmlns:a16="http://schemas.microsoft.com/office/drawing/2014/main" id="{DFE36F6F-2C1D-EF1B-CE6D-C940870F55D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614612" y="1690688"/>
            <a:ext cx="6962775" cy="5177298"/>
          </a:xfrm>
        </p:spPr>
      </p:pic>
      <p:sp>
        <p:nvSpPr>
          <p:cNvPr id="6" name="TextBox 5">
            <a:extLst>
              <a:ext uri="{FF2B5EF4-FFF2-40B4-BE49-F238E27FC236}">
                <a16:creationId xmlns:a16="http://schemas.microsoft.com/office/drawing/2014/main" id="{F69C16D2-A9A1-8D84-B2D6-719CA4C16684}"/>
              </a:ext>
            </a:extLst>
          </p:cNvPr>
          <p:cNvSpPr txBox="1"/>
          <p:nvPr/>
        </p:nvSpPr>
        <p:spPr>
          <a:xfrm>
            <a:off x="9661920" y="2890719"/>
            <a:ext cx="2326481" cy="369332"/>
          </a:xfrm>
          <a:prstGeom prst="rect">
            <a:avLst/>
          </a:prstGeom>
          <a:noFill/>
        </p:spPr>
        <p:txBody>
          <a:bodyPr wrap="square" rtlCol="0">
            <a:spAutoFit/>
          </a:bodyPr>
          <a:lstStyle/>
          <a:p>
            <a:r>
              <a:rPr lang="en-US" b="1" dirty="0">
                <a:latin typeface="Calibri" panose="020F0502020204030204" pitchFamily="34" charset="0"/>
                <a:ea typeface="Calibri" panose="020F0502020204030204" pitchFamily="34" charset="0"/>
                <a:cs typeface="Calibri" panose="020F0502020204030204" pitchFamily="34" charset="0"/>
              </a:rPr>
              <a:t>Compartmentalization</a:t>
            </a:r>
            <a:endParaRPr lang="en-SE" b="1" dirty="0">
              <a:latin typeface="Calibri" panose="020F0502020204030204" pitchFamily="34" charset="0"/>
              <a:ea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99D2DA8C-E831-6F45-8016-74022CA11921}"/>
              </a:ext>
            </a:extLst>
          </p:cNvPr>
          <p:cNvSpPr txBox="1"/>
          <p:nvPr/>
        </p:nvSpPr>
        <p:spPr>
          <a:xfrm>
            <a:off x="9458325" y="4461629"/>
            <a:ext cx="2733675" cy="923330"/>
          </a:xfrm>
          <a:prstGeom prst="rect">
            <a:avLst/>
          </a:prstGeom>
          <a:noFill/>
        </p:spPr>
        <p:txBody>
          <a:bodyPr wrap="square" rtlCol="0">
            <a:spAutoFit/>
          </a:bodyPr>
          <a:lstStyle/>
          <a:p>
            <a:pPr algn="ctr"/>
            <a:r>
              <a:rPr lang="en-US" dirty="0">
                <a:latin typeface="Calibri" panose="020F0502020204030204" pitchFamily="34" charset="0"/>
                <a:ea typeface="Calibri" panose="020F0502020204030204" pitchFamily="34" charset="0"/>
                <a:cs typeface="Calibri" panose="020F0502020204030204" pitchFamily="34" charset="0"/>
              </a:rPr>
              <a:t>Basic bioenergetic processes disconnected from the cell membrane</a:t>
            </a:r>
            <a:endParaRPr lang="en-SE" dirty="0">
              <a:latin typeface="Calibri" panose="020F0502020204030204" pitchFamily="34" charset="0"/>
              <a:ea typeface="Calibri" panose="020F0502020204030204" pitchFamily="34" charset="0"/>
              <a:cs typeface="Calibri" panose="020F0502020204030204" pitchFamily="34" charset="0"/>
            </a:endParaRPr>
          </a:p>
        </p:txBody>
      </p:sp>
      <p:sp>
        <p:nvSpPr>
          <p:cNvPr id="8" name="Arrow: Down 7">
            <a:extLst>
              <a:ext uri="{FF2B5EF4-FFF2-40B4-BE49-F238E27FC236}">
                <a16:creationId xmlns:a16="http://schemas.microsoft.com/office/drawing/2014/main" id="{72D4A98C-C08D-FB20-DE59-19D810FB67ED}"/>
              </a:ext>
            </a:extLst>
          </p:cNvPr>
          <p:cNvSpPr/>
          <p:nvPr/>
        </p:nvSpPr>
        <p:spPr>
          <a:xfrm>
            <a:off x="10572749" y="3407807"/>
            <a:ext cx="504825" cy="942975"/>
          </a:xfrm>
          <a:prstGeom prst="downArrow">
            <a:avLst/>
          </a:prstGeom>
          <a:solidFill>
            <a:srgbClr val="DBF7FF"/>
          </a:solidFill>
          <a:ln>
            <a:solidFill>
              <a:srgbClr val="1B9099"/>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SE">
              <a:latin typeface="Calibri" panose="020F0502020204030204" pitchFamily="34" charset="0"/>
              <a:ea typeface="Calibri" panose="020F050202020403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CD5898C8-E4EB-493E-7540-66B9C37B9F79}"/>
              </a:ext>
            </a:extLst>
          </p:cNvPr>
          <p:cNvSpPr txBox="1"/>
          <p:nvPr/>
        </p:nvSpPr>
        <p:spPr>
          <a:xfrm>
            <a:off x="295274" y="2429054"/>
            <a:ext cx="2143127" cy="923330"/>
          </a:xfrm>
          <a:prstGeom prst="rect">
            <a:avLst/>
          </a:prstGeom>
          <a:noFill/>
        </p:spPr>
        <p:txBody>
          <a:bodyPr wrap="square" rtlCol="0">
            <a:spAutoFit/>
          </a:bodyPr>
          <a:lstStyle/>
          <a:p>
            <a:pPr algn="ctr"/>
            <a:r>
              <a:rPr lang="en-US" b="1" dirty="0">
                <a:latin typeface="Calibri" panose="020F0502020204030204" pitchFamily="34" charset="0"/>
                <a:ea typeface="Calibri" panose="020F0502020204030204" pitchFamily="34" charset="0"/>
                <a:cs typeface="Calibri" panose="020F0502020204030204" pitchFamily="34" charset="0"/>
              </a:rPr>
              <a:t>Further and more frequent dispersal</a:t>
            </a:r>
            <a:br>
              <a:rPr lang="en-US" b="1" dirty="0">
                <a:latin typeface="Calibri" panose="020F0502020204030204" pitchFamily="34" charset="0"/>
                <a:ea typeface="Calibri" panose="020F0502020204030204" pitchFamily="34" charset="0"/>
                <a:cs typeface="Calibri" panose="020F0502020204030204" pitchFamily="34" charset="0"/>
              </a:rPr>
            </a:br>
            <a:r>
              <a:rPr lang="en-US" dirty="0">
                <a:latin typeface="Calibri" panose="020F0502020204030204" pitchFamily="34" charset="0"/>
                <a:ea typeface="Calibri" panose="020F0502020204030204" pitchFamily="34" charset="0"/>
                <a:cs typeface="Calibri" panose="020F0502020204030204" pitchFamily="34" charset="0"/>
              </a:rPr>
              <a:t>(for bacteria)</a:t>
            </a:r>
            <a:endParaRPr lang="en-SE" dirty="0">
              <a:latin typeface="Calibri" panose="020F0502020204030204" pitchFamily="34" charset="0"/>
              <a:ea typeface="Calibri" panose="020F0502020204030204" pitchFamily="34" charset="0"/>
              <a:cs typeface="Calibri" panose="020F0502020204030204" pitchFamily="34" charset="0"/>
            </a:endParaRPr>
          </a:p>
        </p:txBody>
      </p:sp>
      <p:sp>
        <p:nvSpPr>
          <p:cNvPr id="10" name="TextBox 9">
            <a:extLst>
              <a:ext uri="{FF2B5EF4-FFF2-40B4-BE49-F238E27FC236}">
                <a16:creationId xmlns:a16="http://schemas.microsoft.com/office/drawing/2014/main" id="{E5D0490E-4F28-4675-015F-A4F2F315ED1A}"/>
              </a:ext>
            </a:extLst>
          </p:cNvPr>
          <p:cNvSpPr txBox="1"/>
          <p:nvPr/>
        </p:nvSpPr>
        <p:spPr>
          <a:xfrm>
            <a:off x="2" y="4461629"/>
            <a:ext cx="2733675" cy="923330"/>
          </a:xfrm>
          <a:prstGeom prst="rect">
            <a:avLst/>
          </a:prstGeom>
          <a:noFill/>
        </p:spPr>
        <p:txBody>
          <a:bodyPr wrap="square" rtlCol="0">
            <a:spAutoFit/>
          </a:bodyPr>
          <a:lstStyle/>
          <a:p>
            <a:pPr algn="ctr"/>
            <a:r>
              <a:rPr lang="en-US" dirty="0">
                <a:latin typeface="Calibri" panose="020F0502020204030204" pitchFamily="34" charset="0"/>
                <a:ea typeface="Calibri" panose="020F0502020204030204" pitchFamily="34" charset="0"/>
                <a:cs typeface="Calibri" panose="020F0502020204030204" pitchFamily="34" charset="0"/>
              </a:rPr>
              <a:t>Colonizers more likely to</a:t>
            </a:r>
          </a:p>
          <a:p>
            <a:pPr algn="ctr"/>
            <a:r>
              <a:rPr lang="en-US" dirty="0">
                <a:latin typeface="Calibri" panose="020F0502020204030204" pitchFamily="34" charset="0"/>
                <a:ea typeface="Calibri" panose="020F0502020204030204" pitchFamily="34" charset="0"/>
                <a:cs typeface="Calibri" panose="020F0502020204030204" pitchFamily="34" charset="0"/>
              </a:rPr>
              <a:t>outcompete locally</a:t>
            </a:r>
          </a:p>
          <a:p>
            <a:pPr algn="ctr"/>
            <a:r>
              <a:rPr lang="en-US" dirty="0">
                <a:latin typeface="Calibri" panose="020F0502020204030204" pitchFamily="34" charset="0"/>
                <a:ea typeface="Calibri" panose="020F0502020204030204" pitchFamily="34" charset="0"/>
                <a:cs typeface="Calibri" panose="020F0502020204030204" pitchFamily="34" charset="0"/>
              </a:rPr>
              <a:t>adapting strains</a:t>
            </a:r>
            <a:endParaRPr lang="en-SE" dirty="0">
              <a:latin typeface="Calibri" panose="020F0502020204030204" pitchFamily="34" charset="0"/>
              <a:ea typeface="Calibri" panose="020F0502020204030204" pitchFamily="34" charset="0"/>
              <a:cs typeface="Calibri" panose="020F0502020204030204" pitchFamily="34" charset="0"/>
            </a:endParaRPr>
          </a:p>
        </p:txBody>
      </p:sp>
      <p:sp>
        <p:nvSpPr>
          <p:cNvPr id="11" name="Arrow: Down 10">
            <a:extLst>
              <a:ext uri="{FF2B5EF4-FFF2-40B4-BE49-F238E27FC236}">
                <a16:creationId xmlns:a16="http://schemas.microsoft.com/office/drawing/2014/main" id="{88DCF5B5-402C-DC40-B39E-3D64FD3726C0}"/>
              </a:ext>
            </a:extLst>
          </p:cNvPr>
          <p:cNvSpPr/>
          <p:nvPr/>
        </p:nvSpPr>
        <p:spPr>
          <a:xfrm>
            <a:off x="1114426" y="3407807"/>
            <a:ext cx="504825" cy="942975"/>
          </a:xfrm>
          <a:prstGeom prst="downArrow">
            <a:avLst/>
          </a:prstGeom>
          <a:solidFill>
            <a:srgbClr val="C1B5DB"/>
          </a:solidFill>
          <a:ln>
            <a:solidFill>
              <a:srgbClr val="790076"/>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SE">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6613978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1000"/>
                                        <p:tgtEl>
                                          <p:spTgt spid="8"/>
                                        </p:tgtEl>
                                      </p:cBhvr>
                                    </p:animEffect>
                                    <p:anim calcmode="lin" valueType="num">
                                      <p:cBhvr>
                                        <p:cTn id="15" dur="1000" fill="hold"/>
                                        <p:tgtEl>
                                          <p:spTgt spid="8"/>
                                        </p:tgtEl>
                                        <p:attrNameLst>
                                          <p:attrName>ppt_x</p:attrName>
                                        </p:attrNameLst>
                                      </p:cBhvr>
                                      <p:tavLst>
                                        <p:tav tm="0">
                                          <p:val>
                                            <p:strVal val="#ppt_x"/>
                                          </p:val>
                                        </p:tav>
                                        <p:tav tm="100000">
                                          <p:val>
                                            <p:strVal val="#ppt_x"/>
                                          </p:val>
                                        </p:tav>
                                      </p:tavLst>
                                    </p:anim>
                                    <p:anim calcmode="lin" valueType="num">
                                      <p:cBhvr>
                                        <p:cTn id="16"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1000"/>
                                        <p:tgtEl>
                                          <p:spTgt spid="7"/>
                                        </p:tgtEl>
                                      </p:cBhvr>
                                    </p:animEffect>
                                    <p:anim calcmode="lin" valueType="num">
                                      <p:cBhvr>
                                        <p:cTn id="22" dur="1000" fill="hold"/>
                                        <p:tgtEl>
                                          <p:spTgt spid="7"/>
                                        </p:tgtEl>
                                        <p:attrNameLst>
                                          <p:attrName>ppt_x</p:attrName>
                                        </p:attrNameLst>
                                      </p:cBhvr>
                                      <p:tavLst>
                                        <p:tav tm="0">
                                          <p:val>
                                            <p:strVal val="#ppt_x"/>
                                          </p:val>
                                        </p:tav>
                                        <p:tav tm="100000">
                                          <p:val>
                                            <p:strVal val="#ppt_x"/>
                                          </p:val>
                                        </p:tav>
                                      </p:tavLst>
                                    </p:anim>
                                    <p:anim calcmode="lin" valueType="num">
                                      <p:cBhvr>
                                        <p:cTn id="23"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1000"/>
                                        <p:tgtEl>
                                          <p:spTgt spid="9"/>
                                        </p:tgtEl>
                                      </p:cBhvr>
                                    </p:animEffect>
                                    <p:anim calcmode="lin" valueType="num">
                                      <p:cBhvr>
                                        <p:cTn id="29" dur="1000" fill="hold"/>
                                        <p:tgtEl>
                                          <p:spTgt spid="9"/>
                                        </p:tgtEl>
                                        <p:attrNameLst>
                                          <p:attrName>ppt_x</p:attrName>
                                        </p:attrNameLst>
                                      </p:cBhvr>
                                      <p:tavLst>
                                        <p:tav tm="0">
                                          <p:val>
                                            <p:strVal val="#ppt_x"/>
                                          </p:val>
                                        </p:tav>
                                        <p:tav tm="100000">
                                          <p:val>
                                            <p:strVal val="#ppt_x"/>
                                          </p:val>
                                        </p:tav>
                                      </p:tavLst>
                                    </p:anim>
                                    <p:anim calcmode="lin" valueType="num">
                                      <p:cBhvr>
                                        <p:cTn id="30"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fade">
                                      <p:cBhvr>
                                        <p:cTn id="35" dur="1000"/>
                                        <p:tgtEl>
                                          <p:spTgt spid="11"/>
                                        </p:tgtEl>
                                      </p:cBhvr>
                                    </p:animEffect>
                                    <p:anim calcmode="lin" valueType="num">
                                      <p:cBhvr>
                                        <p:cTn id="36" dur="1000" fill="hold"/>
                                        <p:tgtEl>
                                          <p:spTgt spid="11"/>
                                        </p:tgtEl>
                                        <p:attrNameLst>
                                          <p:attrName>ppt_x</p:attrName>
                                        </p:attrNameLst>
                                      </p:cBhvr>
                                      <p:tavLst>
                                        <p:tav tm="0">
                                          <p:val>
                                            <p:strVal val="#ppt_x"/>
                                          </p:val>
                                        </p:tav>
                                        <p:tav tm="100000">
                                          <p:val>
                                            <p:strVal val="#ppt_x"/>
                                          </p:val>
                                        </p:tav>
                                      </p:tavLst>
                                    </p:anim>
                                    <p:anim calcmode="lin" valueType="num">
                                      <p:cBhvr>
                                        <p:cTn id="37"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fade">
                                      <p:cBhvr>
                                        <p:cTn id="42" dur="1000"/>
                                        <p:tgtEl>
                                          <p:spTgt spid="10"/>
                                        </p:tgtEl>
                                      </p:cBhvr>
                                    </p:animEffect>
                                    <p:anim calcmode="lin" valueType="num">
                                      <p:cBhvr>
                                        <p:cTn id="43" dur="1000" fill="hold"/>
                                        <p:tgtEl>
                                          <p:spTgt spid="10"/>
                                        </p:tgtEl>
                                        <p:attrNameLst>
                                          <p:attrName>ppt_x</p:attrName>
                                        </p:attrNameLst>
                                      </p:cBhvr>
                                      <p:tavLst>
                                        <p:tav tm="0">
                                          <p:val>
                                            <p:strVal val="#ppt_x"/>
                                          </p:val>
                                        </p:tav>
                                        <p:tav tm="100000">
                                          <p:val>
                                            <p:strVal val="#ppt_x"/>
                                          </p:val>
                                        </p:tav>
                                      </p:tavLst>
                                    </p:anim>
                                    <p:anim calcmode="lin" valueType="num">
                                      <p:cBhvr>
                                        <p:cTn id="44"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animBg="1"/>
      <p:bldP spid="9" grpId="0"/>
      <p:bldP spid="10" grpId="0"/>
      <p:bldP spid="11"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8CE49DB-7373-9CAC-14AF-E624663D6BF0}"/>
              </a:ext>
            </a:extLst>
          </p:cNvPr>
          <p:cNvPicPr>
            <a:picLocks noChangeAspect="1"/>
          </p:cNvPicPr>
          <p:nvPr/>
        </p:nvPicPr>
        <p:blipFill>
          <a:blip r:embed="rId2">
            <a:extLst>
              <a:ext uri="{28A0092B-C50C-407E-A947-70E740481C1C}">
                <a14:useLocalDpi xmlns:a14="http://schemas.microsoft.com/office/drawing/2010/main" val="0"/>
              </a:ext>
            </a:extLst>
          </a:blip>
          <a:srcRect t="10248" b="10065"/>
          <a:stretch/>
        </p:blipFill>
        <p:spPr>
          <a:xfrm>
            <a:off x="0" y="-15766"/>
            <a:ext cx="12192000" cy="6873766"/>
          </a:xfrm>
          <a:prstGeom prst="rect">
            <a:avLst/>
          </a:prstGeom>
        </p:spPr>
      </p:pic>
      <p:grpSp>
        <p:nvGrpSpPr>
          <p:cNvPr id="11" name="Group 10">
            <a:extLst>
              <a:ext uri="{FF2B5EF4-FFF2-40B4-BE49-F238E27FC236}">
                <a16:creationId xmlns:a16="http://schemas.microsoft.com/office/drawing/2014/main" id="{22C3BF89-F945-C269-9CC9-9547F686F3D0}"/>
              </a:ext>
            </a:extLst>
          </p:cNvPr>
          <p:cNvGrpSpPr/>
          <p:nvPr/>
        </p:nvGrpSpPr>
        <p:grpSpPr>
          <a:xfrm>
            <a:off x="-23919" y="337364"/>
            <a:ext cx="4163991" cy="3091636"/>
            <a:chOff x="-23919" y="337364"/>
            <a:chExt cx="4163991" cy="3091636"/>
          </a:xfrm>
        </p:grpSpPr>
        <p:sp>
          <p:nvSpPr>
            <p:cNvPr id="6" name="TextBox 5">
              <a:extLst>
                <a:ext uri="{FF2B5EF4-FFF2-40B4-BE49-F238E27FC236}">
                  <a16:creationId xmlns:a16="http://schemas.microsoft.com/office/drawing/2014/main" id="{58B54498-6434-615A-37A1-5162ACA3AB8F}"/>
                </a:ext>
              </a:extLst>
            </p:cNvPr>
            <p:cNvSpPr txBox="1"/>
            <p:nvPr/>
          </p:nvSpPr>
          <p:spPr>
            <a:xfrm>
              <a:off x="-23919" y="704850"/>
              <a:ext cx="3072984" cy="2724150"/>
            </a:xfrm>
            <a:prstGeom prst="round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pl-PL" sz="2800" b="1" dirty="0">
                  <a:latin typeface="Arial" panose="020B0604020202020204" pitchFamily="34" charset="0"/>
                  <a:cs typeface="Arial" panose="020B0604020202020204" pitchFamily="34" charset="0"/>
                </a:rPr>
                <a:t>The Baltic Sea</a:t>
              </a:r>
            </a:p>
            <a:p>
              <a:pPr marL="342900" indent="-342900">
                <a:buFont typeface="Arial" panose="020B0604020202020204" pitchFamily="34" charset="0"/>
                <a:buChar char="•"/>
              </a:pPr>
              <a:r>
                <a:rPr lang="en-US" dirty="0">
                  <a:solidFill>
                    <a:srgbClr val="BC3FA6"/>
                  </a:solidFill>
                  <a:latin typeface="Arial" panose="020B0604020202020204" pitchFamily="34" charset="0"/>
                  <a:cs typeface="Arial" panose="020B0604020202020204" pitchFamily="34" charset="0"/>
                </a:rPr>
                <a:t>B</a:t>
              </a:r>
              <a:r>
                <a:rPr lang="pl-PL" dirty="0">
                  <a:solidFill>
                    <a:srgbClr val="BC3FA6"/>
                  </a:solidFill>
                  <a:latin typeface="Arial" panose="020B0604020202020204" pitchFamily="34" charset="0"/>
                  <a:cs typeface="Arial" panose="020B0604020202020204" pitchFamily="34" charset="0"/>
                </a:rPr>
                <a:t>rackish</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Pronounced salinity gradient;</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Geologically recent (8kya);</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Early anthropogenic pressures.</a:t>
              </a:r>
              <a:endParaRPr lang="en-SE" dirty="0">
                <a:latin typeface="Arial" panose="020B0604020202020204" pitchFamily="34" charset="0"/>
                <a:cs typeface="Arial" panose="020B0604020202020204" pitchFamily="34" charset="0"/>
              </a:endParaRPr>
            </a:p>
          </p:txBody>
        </p:sp>
        <p:sp>
          <p:nvSpPr>
            <p:cNvPr id="9" name="Arrow: Right 8">
              <a:extLst>
                <a:ext uri="{FF2B5EF4-FFF2-40B4-BE49-F238E27FC236}">
                  <a16:creationId xmlns:a16="http://schemas.microsoft.com/office/drawing/2014/main" id="{85C0A00A-5D67-8658-D58D-251DF95E6818}"/>
                </a:ext>
              </a:extLst>
            </p:cNvPr>
            <p:cNvSpPr/>
            <p:nvPr/>
          </p:nvSpPr>
          <p:spPr>
            <a:xfrm rot="19780769">
              <a:off x="2611693" y="337364"/>
              <a:ext cx="1528379" cy="477563"/>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SE">
                <a:latin typeface="Arial" panose="020B0604020202020204" pitchFamily="34" charset="0"/>
                <a:cs typeface="Arial" panose="020B0604020202020204" pitchFamily="34" charset="0"/>
              </a:endParaRPr>
            </a:p>
          </p:txBody>
        </p:sp>
      </p:grpSp>
      <p:grpSp>
        <p:nvGrpSpPr>
          <p:cNvPr id="12" name="Group 11">
            <a:extLst>
              <a:ext uri="{FF2B5EF4-FFF2-40B4-BE49-F238E27FC236}">
                <a16:creationId xmlns:a16="http://schemas.microsoft.com/office/drawing/2014/main" id="{80ECA4D4-C4A8-968B-920D-5E200639BDBC}"/>
              </a:ext>
            </a:extLst>
          </p:cNvPr>
          <p:cNvGrpSpPr/>
          <p:nvPr/>
        </p:nvGrpSpPr>
        <p:grpSpPr>
          <a:xfrm>
            <a:off x="5820867" y="3997669"/>
            <a:ext cx="6302232" cy="2587943"/>
            <a:chOff x="5820867" y="3997669"/>
            <a:chExt cx="6302232" cy="2587943"/>
          </a:xfrm>
        </p:grpSpPr>
        <p:sp>
          <p:nvSpPr>
            <p:cNvPr id="8" name="TextBox 7">
              <a:extLst>
                <a:ext uri="{FF2B5EF4-FFF2-40B4-BE49-F238E27FC236}">
                  <a16:creationId xmlns:a16="http://schemas.microsoft.com/office/drawing/2014/main" id="{39686115-83E7-D5D3-D351-5A03EDA17CA5}"/>
                </a:ext>
              </a:extLst>
            </p:cNvPr>
            <p:cNvSpPr txBox="1"/>
            <p:nvPr/>
          </p:nvSpPr>
          <p:spPr>
            <a:xfrm>
              <a:off x="8936738" y="3997669"/>
              <a:ext cx="3186361" cy="2587943"/>
            </a:xfrm>
            <a:prstGeom prst="round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sz="2800" b="1" dirty="0">
                  <a:latin typeface="Arial" panose="020B0604020202020204" pitchFamily="34" charset="0"/>
                  <a:cs typeface="Arial" panose="020B0604020202020204" pitchFamily="34" charset="0"/>
                </a:rPr>
                <a:t>Salt deposits</a:t>
              </a:r>
            </a:p>
            <a:p>
              <a:pPr algn="ctr"/>
              <a:r>
                <a:rPr lang="en-US" sz="2800" b="1" dirty="0">
                  <a:latin typeface="Arial" panose="020B0604020202020204" pitchFamily="34" charset="0"/>
                  <a:cs typeface="Arial" panose="020B0604020202020204" pitchFamily="34" charset="0"/>
                </a:rPr>
                <a:t>in coal mines</a:t>
              </a:r>
              <a:endParaRPr lang="pl-PL" sz="2800" b="1"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Permanent salination of some streams;</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2022 Odra River catastrophe (</a:t>
              </a:r>
              <a:r>
                <a:rPr lang="en-US" i="1" dirty="0" err="1">
                  <a:latin typeface="Arial" panose="020B0604020202020204" pitchFamily="34" charset="0"/>
                  <a:cs typeface="Arial" panose="020B0604020202020204" pitchFamily="34" charset="0"/>
                </a:rPr>
                <a:t>Prymnesium</a:t>
              </a:r>
              <a:r>
                <a:rPr lang="en-US" i="1" dirty="0">
                  <a:latin typeface="Arial" panose="020B0604020202020204" pitchFamily="34" charset="0"/>
                  <a:cs typeface="Arial" panose="020B0604020202020204" pitchFamily="34" charset="0"/>
                </a:rPr>
                <a:t> parvum</a:t>
              </a:r>
              <a:r>
                <a:rPr lang="en-US" dirty="0">
                  <a:latin typeface="Arial" panose="020B0604020202020204" pitchFamily="34" charset="0"/>
                  <a:cs typeface="Arial" panose="020B0604020202020204" pitchFamily="34" charset="0"/>
                </a:rPr>
                <a:t>)</a:t>
              </a:r>
              <a:endParaRPr lang="en-SE" dirty="0">
                <a:latin typeface="Arial" panose="020B0604020202020204" pitchFamily="34" charset="0"/>
                <a:cs typeface="Arial" panose="020B0604020202020204" pitchFamily="34" charset="0"/>
              </a:endParaRPr>
            </a:p>
          </p:txBody>
        </p:sp>
        <p:sp>
          <p:nvSpPr>
            <p:cNvPr id="10" name="Arrow: Right 9">
              <a:extLst>
                <a:ext uri="{FF2B5EF4-FFF2-40B4-BE49-F238E27FC236}">
                  <a16:creationId xmlns:a16="http://schemas.microsoft.com/office/drawing/2014/main" id="{D25A4ACB-D5E4-9104-D1DC-78EE88E2B889}"/>
                </a:ext>
              </a:extLst>
            </p:cNvPr>
            <p:cNvSpPr/>
            <p:nvPr/>
          </p:nvSpPr>
          <p:spPr>
            <a:xfrm rot="11196435">
              <a:off x="5820867" y="4941181"/>
              <a:ext cx="3306078" cy="477563"/>
            </a:xfrm>
            <a:prstGeom prst="rightArrow">
              <a:avLst>
                <a:gd name="adj1" fmla="val 32081"/>
                <a:gd name="adj2" fmla="val 50000"/>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SE"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229471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1000"/>
                                        <p:tgtEl>
                                          <p:spTgt spid="12"/>
                                        </p:tgtEl>
                                      </p:cBhvr>
                                    </p:animEffect>
                                    <p:anim calcmode="lin" valueType="num">
                                      <p:cBhvr>
                                        <p:cTn id="15" dur="1000" fill="hold"/>
                                        <p:tgtEl>
                                          <p:spTgt spid="12"/>
                                        </p:tgtEl>
                                        <p:attrNameLst>
                                          <p:attrName>ppt_x</p:attrName>
                                        </p:attrNameLst>
                                      </p:cBhvr>
                                      <p:tavLst>
                                        <p:tav tm="0">
                                          <p:val>
                                            <p:strVal val="#ppt_x"/>
                                          </p:val>
                                        </p:tav>
                                        <p:tav tm="100000">
                                          <p:val>
                                            <p:strVal val="#ppt_x"/>
                                          </p:val>
                                        </p:tav>
                                      </p:tavLst>
                                    </p:anim>
                                    <p:anim calcmode="lin" valueType="num">
                                      <p:cBhvr>
                                        <p:cTn id="16"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09872-024F-EB85-9537-99714FC22BBF}"/>
              </a:ext>
            </a:extLst>
          </p:cNvPr>
          <p:cNvSpPr>
            <a:spLocks noGrp="1"/>
          </p:cNvSpPr>
          <p:nvPr>
            <p:ph type="title"/>
          </p:nvPr>
        </p:nvSpPr>
        <p:spPr>
          <a:xfrm>
            <a:off x="838200" y="-134619"/>
            <a:ext cx="10515600" cy="1325563"/>
          </a:xfrm>
        </p:spPr>
        <p:txBody>
          <a:bodyPr/>
          <a:lstStyle/>
          <a:p>
            <a:r>
              <a:rPr lang="en-US" dirty="0"/>
              <a:t>Acknowledgements</a:t>
            </a:r>
            <a:endParaRPr lang="en-SE" dirty="0"/>
          </a:p>
        </p:txBody>
      </p:sp>
      <p:sp>
        <p:nvSpPr>
          <p:cNvPr id="4" name="Content Placeholder 3">
            <a:extLst>
              <a:ext uri="{FF2B5EF4-FFF2-40B4-BE49-F238E27FC236}">
                <a16:creationId xmlns:a16="http://schemas.microsoft.com/office/drawing/2014/main" id="{7577B49F-7427-75FA-0DDD-74FF86924B44}"/>
              </a:ext>
            </a:extLst>
          </p:cNvPr>
          <p:cNvSpPr>
            <a:spLocks noGrp="1"/>
          </p:cNvSpPr>
          <p:nvPr>
            <p:ph sz="half" idx="1"/>
          </p:nvPr>
        </p:nvSpPr>
        <p:spPr>
          <a:xfrm>
            <a:off x="110779" y="1446710"/>
            <a:ext cx="5181600" cy="4903951"/>
          </a:xfrm>
        </p:spPr>
        <p:txBody>
          <a:bodyPr>
            <a:noAutofit/>
          </a:bodyPr>
          <a:lstStyle/>
          <a:p>
            <a:pPr marL="0" indent="0">
              <a:lnSpc>
                <a:spcPct val="160000"/>
              </a:lnSpc>
              <a:buNone/>
            </a:pPr>
            <a:r>
              <a:rPr lang="en-US" sz="3000" dirty="0">
                <a:latin typeface="Arial" panose="020B0604020202020204" pitchFamily="34" charset="0"/>
                <a:cs typeface="Arial" panose="020B0604020202020204" pitchFamily="34" charset="0"/>
              </a:rPr>
              <a:t>	  Anders Andersson</a:t>
            </a:r>
          </a:p>
          <a:p>
            <a:pPr marL="0" indent="0">
              <a:lnSpc>
                <a:spcPct val="160000"/>
              </a:lnSpc>
              <a:buNone/>
            </a:pPr>
            <a:r>
              <a:rPr lang="en-US" sz="3000" dirty="0">
                <a:latin typeface="Arial" panose="020B0604020202020204" pitchFamily="34" charset="0"/>
                <a:cs typeface="Arial" panose="020B0604020202020204" pitchFamily="34" charset="0"/>
              </a:rPr>
              <a:t>Luis Fernando Delgado</a:t>
            </a:r>
          </a:p>
          <a:p>
            <a:pPr marL="0" indent="0">
              <a:lnSpc>
                <a:spcPct val="160000"/>
              </a:lnSpc>
              <a:buNone/>
            </a:pPr>
            <a:r>
              <a:rPr lang="en-US" sz="3000" dirty="0">
                <a:latin typeface="Arial" panose="020B0604020202020204" pitchFamily="34" charset="0"/>
                <a:cs typeface="Arial" panose="020B0604020202020204" pitchFamily="34" charset="0"/>
              </a:rPr>
              <a:t>	  Emma Bell</a:t>
            </a:r>
          </a:p>
          <a:p>
            <a:pPr marL="0" indent="0">
              <a:lnSpc>
                <a:spcPct val="160000"/>
              </a:lnSpc>
              <a:spcBef>
                <a:spcPts val="4000"/>
              </a:spcBef>
              <a:buNone/>
            </a:pPr>
            <a:r>
              <a:rPr lang="en-US" sz="3000" dirty="0">
                <a:latin typeface="Arial" panose="020B0604020202020204" pitchFamily="34" charset="0"/>
                <a:cs typeface="Arial" panose="020B0604020202020204" pitchFamily="34" charset="0"/>
              </a:rPr>
              <a:t>Karin </a:t>
            </a:r>
            <a:r>
              <a:rPr lang="en-US" sz="3000" dirty="0" err="1">
                <a:latin typeface="Arial" panose="020B0604020202020204" pitchFamily="34" charset="0"/>
                <a:cs typeface="Arial" panose="020B0604020202020204" pitchFamily="34" charset="0"/>
              </a:rPr>
              <a:t>Garefelt</a:t>
            </a:r>
            <a:endParaRPr lang="en-US" sz="3000" dirty="0">
              <a:latin typeface="Arial" panose="020B0604020202020204" pitchFamily="34" charset="0"/>
              <a:cs typeface="Arial" panose="020B0604020202020204" pitchFamily="34" charset="0"/>
            </a:endParaRPr>
          </a:p>
          <a:p>
            <a:pPr marL="0" indent="0" algn="r">
              <a:lnSpc>
                <a:spcPct val="160000"/>
              </a:lnSpc>
              <a:spcBef>
                <a:spcPts val="4000"/>
              </a:spcBef>
              <a:buNone/>
            </a:pPr>
            <a:r>
              <a:rPr lang="en-US" sz="3000" dirty="0" err="1">
                <a:latin typeface="Arial" panose="020B0604020202020204" pitchFamily="34" charset="0"/>
                <a:cs typeface="Arial" panose="020B0604020202020204" pitchFamily="34" charset="0"/>
              </a:rPr>
              <a:t>Meike</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Latz</a:t>
            </a:r>
            <a:endParaRPr lang="en-US" sz="3000" dirty="0">
              <a:latin typeface="Arial" panose="020B0604020202020204" pitchFamily="34" charset="0"/>
              <a:cs typeface="Arial" panose="020B0604020202020204" pitchFamily="34" charset="0"/>
            </a:endParaRPr>
          </a:p>
        </p:txBody>
      </p:sp>
      <p:pic>
        <p:nvPicPr>
          <p:cNvPr id="13" name="Picture 12" descr="A person and person standing on a boat&#10;&#10;Description automatically generated">
            <a:extLst>
              <a:ext uri="{FF2B5EF4-FFF2-40B4-BE49-F238E27FC236}">
                <a16:creationId xmlns:a16="http://schemas.microsoft.com/office/drawing/2014/main" id="{01DA6EEA-4A56-3C2D-70C4-4ADCA05AB8F0}"/>
              </a:ext>
            </a:extLst>
          </p:cNvPr>
          <p:cNvPicPr>
            <a:picLocks noChangeAspect="1"/>
          </p:cNvPicPr>
          <p:nvPr/>
        </p:nvPicPr>
        <p:blipFill rotWithShape="1">
          <a:blip r:embed="rId2">
            <a:extLst>
              <a:ext uri="{28A0092B-C50C-407E-A947-70E740481C1C}">
                <a14:useLocalDpi xmlns:a14="http://schemas.microsoft.com/office/drawing/2010/main" val="0"/>
              </a:ext>
            </a:extLst>
          </a:blip>
          <a:srcRect l="19295" t="51362" r="52985" b="5994"/>
          <a:stretch/>
        </p:blipFill>
        <p:spPr>
          <a:xfrm>
            <a:off x="2868145" y="4169893"/>
            <a:ext cx="1085135" cy="1252022"/>
          </a:xfrm>
          <a:prstGeom prst="rect">
            <a:avLst/>
          </a:prstGeom>
        </p:spPr>
      </p:pic>
      <p:pic>
        <p:nvPicPr>
          <p:cNvPr id="19" name="Picture 18" descr="A person in a plaid shirt&#10;&#10;Description automatically generated">
            <a:extLst>
              <a:ext uri="{FF2B5EF4-FFF2-40B4-BE49-F238E27FC236}">
                <a16:creationId xmlns:a16="http://schemas.microsoft.com/office/drawing/2014/main" id="{44DC9F97-149B-F902-A47E-0C72EEDE46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009" y="949424"/>
            <a:ext cx="1037770" cy="1482528"/>
          </a:xfrm>
          <a:prstGeom prst="rect">
            <a:avLst/>
          </a:prstGeom>
        </p:spPr>
      </p:pic>
      <p:pic>
        <p:nvPicPr>
          <p:cNvPr id="20" name="Content Placeholder 23" descr="A person with long hair smiling&#10;&#10;Description automatically generated">
            <a:extLst>
              <a:ext uri="{FF2B5EF4-FFF2-40B4-BE49-F238E27FC236}">
                <a16:creationId xmlns:a16="http://schemas.microsoft.com/office/drawing/2014/main" id="{4D2C7EFF-7069-0641-CB2D-5343E115796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2212" y="3169361"/>
            <a:ext cx="1085135" cy="1085135"/>
          </a:xfrm>
          <a:prstGeom prst="rect">
            <a:avLst/>
          </a:prstGeom>
        </p:spPr>
      </p:pic>
      <p:pic>
        <p:nvPicPr>
          <p:cNvPr id="23" name="Bildobjekt 2">
            <a:extLst>
              <a:ext uri="{FF2B5EF4-FFF2-40B4-BE49-F238E27FC236}">
                <a16:creationId xmlns:a16="http://schemas.microsoft.com/office/drawing/2014/main" id="{44A273A3-3114-F906-F066-BA1AD9250224}"/>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2273855" y="5670558"/>
            <a:ext cx="954245" cy="1012809"/>
          </a:xfrm>
          <a:prstGeom prst="rect">
            <a:avLst/>
          </a:prstGeom>
        </p:spPr>
      </p:pic>
      <p:pic>
        <p:nvPicPr>
          <p:cNvPr id="27" name="Picture 26">
            <a:extLst>
              <a:ext uri="{FF2B5EF4-FFF2-40B4-BE49-F238E27FC236}">
                <a16:creationId xmlns:a16="http://schemas.microsoft.com/office/drawing/2014/main" id="{E740267F-7A3E-5FD6-278C-803B28AB634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42580" y="747221"/>
            <a:ext cx="2230386" cy="733978"/>
          </a:xfrm>
          <a:prstGeom prst="rect">
            <a:avLst/>
          </a:prstGeom>
        </p:spPr>
      </p:pic>
      <p:pic>
        <p:nvPicPr>
          <p:cNvPr id="32" name="Picture 31" descr="A person wearing a black hood&#10;&#10;Description automatically generated">
            <a:extLst>
              <a:ext uri="{FF2B5EF4-FFF2-40B4-BE49-F238E27FC236}">
                <a16:creationId xmlns:a16="http://schemas.microsoft.com/office/drawing/2014/main" id="{1ECF44CC-4C25-7FA9-A70C-09E137EA1FD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327463" y="99763"/>
            <a:ext cx="968766" cy="968766"/>
          </a:xfrm>
          <a:prstGeom prst="rect">
            <a:avLst/>
          </a:prstGeom>
        </p:spPr>
      </p:pic>
      <p:pic>
        <p:nvPicPr>
          <p:cNvPr id="33" name="Graphic 32">
            <a:extLst>
              <a:ext uri="{FF2B5EF4-FFF2-40B4-BE49-F238E27FC236}">
                <a16:creationId xmlns:a16="http://schemas.microsoft.com/office/drawing/2014/main" id="{1DE15DCE-0CE4-656D-ECFD-8D704A30F71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293764" y="99763"/>
            <a:ext cx="968766" cy="968766"/>
          </a:xfrm>
          <a:prstGeom prst="rect">
            <a:avLst/>
          </a:prstGeom>
        </p:spPr>
      </p:pic>
      <p:pic>
        <p:nvPicPr>
          <p:cNvPr id="34" name="Picture 33" descr="A picture containing dark&#10;&#10;Description automatically generated">
            <a:extLst>
              <a:ext uri="{FF2B5EF4-FFF2-40B4-BE49-F238E27FC236}">
                <a16:creationId xmlns:a16="http://schemas.microsoft.com/office/drawing/2014/main" id="{BE4D9E03-0B8A-1A61-F1AF-C4DDC5D02942}"/>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318511" y="1967894"/>
            <a:ext cx="1933575" cy="771525"/>
          </a:xfrm>
          <a:prstGeom prst="rect">
            <a:avLst/>
          </a:prstGeom>
        </p:spPr>
      </p:pic>
      <p:pic>
        <p:nvPicPr>
          <p:cNvPr id="35" name="Picture 34">
            <a:extLst>
              <a:ext uri="{FF2B5EF4-FFF2-40B4-BE49-F238E27FC236}">
                <a16:creationId xmlns:a16="http://schemas.microsoft.com/office/drawing/2014/main" id="{4014F76B-04CC-773C-5881-59D4732B4AE8}"/>
              </a:ext>
            </a:extLst>
          </p:cNvPr>
          <p:cNvPicPr>
            <a:picLocks noChangeAspect="1"/>
          </p:cNvPicPr>
          <p:nvPr/>
        </p:nvPicPr>
        <p:blipFill>
          <a:blip r:embed="rId11"/>
          <a:stretch>
            <a:fillRect/>
          </a:stretch>
        </p:blipFill>
        <p:spPr>
          <a:xfrm>
            <a:off x="6199478" y="2962472"/>
            <a:ext cx="2002465" cy="784299"/>
          </a:xfrm>
          <a:prstGeom prst="rect">
            <a:avLst/>
          </a:prstGeom>
        </p:spPr>
      </p:pic>
      <p:pic>
        <p:nvPicPr>
          <p:cNvPr id="8" name="Picture 7" descr="A person smiling at the camera&#10;&#10;Description automatically generated">
            <a:extLst>
              <a:ext uri="{FF2B5EF4-FFF2-40B4-BE49-F238E27FC236}">
                <a16:creationId xmlns:a16="http://schemas.microsoft.com/office/drawing/2014/main" id="{1EF624B0-5D4B-6611-FC73-86EB150DD3E0}"/>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252405" y="2187397"/>
            <a:ext cx="1037770" cy="1241603"/>
          </a:xfrm>
          <a:prstGeom prst="rect">
            <a:avLst/>
          </a:prstGeom>
        </p:spPr>
      </p:pic>
      <p:pic>
        <p:nvPicPr>
          <p:cNvPr id="6" name="Graphic 5">
            <a:extLst>
              <a:ext uri="{FF2B5EF4-FFF2-40B4-BE49-F238E27FC236}">
                <a16:creationId xmlns:a16="http://schemas.microsoft.com/office/drawing/2014/main" id="{701A2345-DB21-6E22-3333-178C8145D499}"/>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6440289" y="5295246"/>
            <a:ext cx="2883566" cy="1330038"/>
          </a:xfrm>
          <a:prstGeom prst="rect">
            <a:avLst/>
          </a:prstGeom>
        </p:spPr>
      </p:pic>
      <p:pic>
        <p:nvPicPr>
          <p:cNvPr id="7" name="Graphic 6">
            <a:extLst>
              <a:ext uri="{FF2B5EF4-FFF2-40B4-BE49-F238E27FC236}">
                <a16:creationId xmlns:a16="http://schemas.microsoft.com/office/drawing/2014/main" id="{0533538A-56F0-D14A-67E2-84D299EA2CF3}"/>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9815162" y="5643006"/>
            <a:ext cx="940272" cy="1047936"/>
          </a:xfrm>
          <a:prstGeom prst="rect">
            <a:avLst/>
          </a:prstGeom>
        </p:spPr>
      </p:pic>
      <p:pic>
        <p:nvPicPr>
          <p:cNvPr id="9" name="Picture 8" descr="Blue text on a black background&#10;&#10;Description automatically generated">
            <a:extLst>
              <a:ext uri="{FF2B5EF4-FFF2-40B4-BE49-F238E27FC236}">
                <a16:creationId xmlns:a16="http://schemas.microsoft.com/office/drawing/2014/main" id="{FA14F49C-B488-057B-AB7A-50C8C0FC57D6}"/>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9406776" y="4755292"/>
            <a:ext cx="1757044" cy="697546"/>
          </a:xfrm>
          <a:prstGeom prst="rect">
            <a:avLst/>
          </a:prstGeom>
        </p:spPr>
      </p:pic>
      <p:sp>
        <p:nvSpPr>
          <p:cNvPr id="5" name="Content Placeholder 4">
            <a:extLst>
              <a:ext uri="{FF2B5EF4-FFF2-40B4-BE49-F238E27FC236}">
                <a16:creationId xmlns:a16="http://schemas.microsoft.com/office/drawing/2014/main" id="{AEDA3974-BE68-CE7E-3249-70D2191C504D}"/>
              </a:ext>
            </a:extLst>
          </p:cNvPr>
          <p:cNvSpPr>
            <a:spLocks noGrp="1"/>
          </p:cNvSpPr>
          <p:nvPr>
            <p:ph sz="half" idx="2"/>
          </p:nvPr>
        </p:nvSpPr>
        <p:spPr>
          <a:xfrm>
            <a:off x="6212115" y="437504"/>
            <a:ext cx="5499282" cy="4857742"/>
          </a:xfrm>
        </p:spPr>
        <p:txBody>
          <a:bodyPr>
            <a:normAutofit/>
          </a:bodyPr>
          <a:lstStyle/>
          <a:p>
            <a:pPr marL="0" indent="0">
              <a:lnSpc>
                <a:spcPct val="110000"/>
              </a:lnSpc>
              <a:spcBef>
                <a:spcPts val="0"/>
              </a:spcBef>
              <a:buNone/>
            </a:pPr>
            <a:r>
              <a:rPr lang="en-US" i="1" dirty="0">
                <a:latin typeface="Arial" panose="020B0604020202020204" pitchFamily="34" charset="0"/>
                <a:cs typeface="Arial" panose="020B0604020202020204" pitchFamily="34" charset="0"/>
              </a:rPr>
              <a:t>                </a:t>
            </a:r>
            <a:endParaRPr lang="en-US" b="1" dirty="0">
              <a:latin typeface="Arial" panose="020B0604020202020204" pitchFamily="34" charset="0"/>
              <a:cs typeface="Arial" panose="020B0604020202020204" pitchFamily="34" charset="0"/>
            </a:endParaRPr>
          </a:p>
          <a:p>
            <a:pPr marL="0" indent="0">
              <a:spcBef>
                <a:spcPts val="0"/>
              </a:spcBef>
              <a:buNone/>
            </a:pPr>
            <a:endParaRPr lang="en-US" dirty="0">
              <a:latin typeface="Arial" panose="020B0604020202020204" pitchFamily="34" charset="0"/>
              <a:cs typeface="Arial" panose="020B0604020202020204" pitchFamily="34" charset="0"/>
            </a:endParaRPr>
          </a:p>
          <a:p>
            <a:pPr marL="0" indent="0">
              <a:spcBef>
                <a:spcPts val="0"/>
              </a:spcBef>
              <a:buNone/>
            </a:pPr>
            <a:r>
              <a:rPr lang="en-US" dirty="0" err="1">
                <a:latin typeface="Arial" panose="020B0604020202020204" pitchFamily="34" charset="0"/>
                <a:cs typeface="Arial" panose="020B0604020202020204" pitchFamily="34" charset="0"/>
              </a:rPr>
              <a:t>Maliheh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Mehrshad</a:t>
            </a:r>
            <a:endParaRPr lang="en-US" dirty="0">
              <a:latin typeface="Arial" panose="020B0604020202020204" pitchFamily="34" charset="0"/>
              <a:cs typeface="Arial" panose="020B0604020202020204" pitchFamily="34" charset="0"/>
            </a:endParaRPr>
          </a:p>
          <a:p>
            <a:pPr marL="0" indent="0">
              <a:spcBef>
                <a:spcPts val="0"/>
              </a:spcBef>
              <a:buNone/>
            </a:pPr>
            <a:r>
              <a:rPr lang="en-US" i="1" dirty="0">
                <a:latin typeface="Arial" panose="020B0604020202020204" pitchFamily="34" charset="0"/>
                <a:cs typeface="Arial" panose="020B0604020202020204" pitchFamily="34" charset="0"/>
              </a:rPr>
              <a:t>Stefan </a:t>
            </a:r>
            <a:r>
              <a:rPr lang="en-US" i="1" dirty="0" err="1">
                <a:latin typeface="Arial" panose="020B0604020202020204" pitchFamily="34" charset="0"/>
                <a:cs typeface="Arial" panose="020B0604020202020204" pitchFamily="34" charset="0"/>
              </a:rPr>
              <a:t>Bertilsson</a:t>
            </a:r>
            <a:endParaRPr lang="en-US" i="1" dirty="0">
              <a:latin typeface="Arial" panose="020B0604020202020204" pitchFamily="34" charset="0"/>
              <a:cs typeface="Arial" panose="020B0604020202020204" pitchFamily="34" charset="0"/>
            </a:endParaRPr>
          </a:p>
          <a:p>
            <a:pPr marL="0" indent="0">
              <a:spcBef>
                <a:spcPts val="0"/>
              </a:spcBef>
              <a:buNone/>
            </a:pPr>
            <a:endParaRPr lang="en-US" dirty="0">
              <a:latin typeface="Arial" panose="020B0604020202020204" pitchFamily="34" charset="0"/>
              <a:cs typeface="Arial" panose="020B0604020202020204" pitchFamily="34" charset="0"/>
            </a:endParaRPr>
          </a:p>
          <a:p>
            <a:pPr marL="0" indent="0" algn="r">
              <a:spcBef>
                <a:spcPts val="0"/>
              </a:spcBef>
              <a:buNone/>
            </a:pPr>
            <a:r>
              <a:rPr lang="en-US" dirty="0">
                <a:latin typeface="Arial" panose="020B0604020202020204" pitchFamily="34" charset="0"/>
                <a:cs typeface="Arial" panose="020B0604020202020204" pitchFamily="34" charset="0"/>
              </a:rPr>
              <a:t> </a:t>
            </a:r>
          </a:p>
          <a:p>
            <a:pPr marL="0" indent="0" algn="r">
              <a:spcBef>
                <a:spcPts val="0"/>
              </a:spcBef>
              <a:buNone/>
            </a:pPr>
            <a:r>
              <a:rPr lang="en-US" i="1" dirty="0">
                <a:latin typeface="Arial" panose="020B0604020202020204" pitchFamily="34" charset="0"/>
                <a:cs typeface="Arial" panose="020B0604020202020204" pitchFamily="34" charset="0"/>
              </a:rPr>
              <a:t>Bengt Karlsson, Anders </a:t>
            </a:r>
            <a:r>
              <a:rPr lang="en-US" i="1" dirty="0" err="1">
                <a:latin typeface="Arial" panose="020B0604020202020204" pitchFamily="34" charset="0"/>
                <a:cs typeface="Arial" panose="020B0604020202020204" pitchFamily="34" charset="0"/>
              </a:rPr>
              <a:t>Torstensson</a:t>
            </a:r>
            <a:r>
              <a:rPr lang="en-US" i="1" dirty="0">
                <a:latin typeface="Arial" panose="020B0604020202020204" pitchFamily="34" charset="0"/>
                <a:cs typeface="Arial" panose="020B0604020202020204" pitchFamily="34" charset="0"/>
              </a:rPr>
              <a:t> et al.</a:t>
            </a:r>
          </a:p>
          <a:p>
            <a:pPr marL="0" indent="0">
              <a:spcBef>
                <a:spcPts val="0"/>
              </a:spcBef>
              <a:buNone/>
            </a:pPr>
            <a:endParaRPr lang="en-US" i="1" dirty="0">
              <a:latin typeface="Arial" panose="020B0604020202020204" pitchFamily="34" charset="0"/>
              <a:cs typeface="Arial" panose="020B0604020202020204" pitchFamily="34" charset="0"/>
            </a:endParaRPr>
          </a:p>
          <a:p>
            <a:pPr marL="0" indent="0">
              <a:spcBef>
                <a:spcPts val="0"/>
              </a:spcBef>
              <a:buNone/>
            </a:pPr>
            <a:r>
              <a:rPr lang="en-US" i="1" dirty="0">
                <a:latin typeface="Arial" panose="020B0604020202020204" pitchFamily="34" charset="0"/>
                <a:cs typeface="Arial" panose="020B0604020202020204" pitchFamily="34" charset="0"/>
              </a:rPr>
              <a:t>Agneta Andersson, Sonia Brugel</a:t>
            </a:r>
          </a:p>
          <a:p>
            <a:pPr marL="0" indent="0">
              <a:spcBef>
                <a:spcPts val="0"/>
              </a:spcBef>
              <a:buNone/>
            </a:pPr>
            <a:br>
              <a:rPr lang="en-US" i="1"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Funding:</a:t>
            </a:r>
            <a:endParaRPr lang="en-SE"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440325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059720FE-F293-48E3-9FE1-4B0B4959FE48}"/>
              </a:ext>
            </a:extLst>
          </p:cNvPr>
          <p:cNvGrpSpPr/>
          <p:nvPr/>
        </p:nvGrpSpPr>
        <p:grpSpPr>
          <a:xfrm>
            <a:off x="211729" y="305384"/>
            <a:ext cx="6295949" cy="1482666"/>
            <a:chOff x="991161" y="2548328"/>
            <a:chExt cx="10362639" cy="2440352"/>
          </a:xfrm>
        </p:grpSpPr>
        <p:pic>
          <p:nvPicPr>
            <p:cNvPr id="5" name="Picture 4">
              <a:extLst>
                <a:ext uri="{FF2B5EF4-FFF2-40B4-BE49-F238E27FC236}">
                  <a16:creationId xmlns:a16="http://schemas.microsoft.com/office/drawing/2014/main" id="{4BF8B9A8-E84A-1B12-2923-AE8747FA1EA4}"/>
                </a:ext>
              </a:extLst>
            </p:cNvPr>
            <p:cNvPicPr>
              <a:picLocks noChangeAspect="1"/>
            </p:cNvPicPr>
            <p:nvPr/>
          </p:nvPicPr>
          <p:blipFill>
            <a:blip r:embed="rId2"/>
            <a:stretch>
              <a:fillRect/>
            </a:stretch>
          </p:blipFill>
          <p:spPr>
            <a:xfrm>
              <a:off x="991161" y="3493405"/>
              <a:ext cx="10209678" cy="1495275"/>
            </a:xfrm>
            <a:prstGeom prst="rect">
              <a:avLst/>
            </a:prstGeom>
          </p:spPr>
        </p:pic>
        <p:pic>
          <p:nvPicPr>
            <p:cNvPr id="6" name="Picture 5">
              <a:extLst>
                <a:ext uri="{FF2B5EF4-FFF2-40B4-BE49-F238E27FC236}">
                  <a16:creationId xmlns:a16="http://schemas.microsoft.com/office/drawing/2014/main" id="{BE631BA0-E773-16E3-4521-1E755225D63D}"/>
                </a:ext>
              </a:extLst>
            </p:cNvPr>
            <p:cNvPicPr>
              <a:picLocks noChangeAspect="1"/>
            </p:cNvPicPr>
            <p:nvPr/>
          </p:nvPicPr>
          <p:blipFill>
            <a:blip r:embed="rId3"/>
            <a:stretch>
              <a:fillRect/>
            </a:stretch>
          </p:blipFill>
          <p:spPr>
            <a:xfrm>
              <a:off x="991161" y="2548328"/>
              <a:ext cx="5762343" cy="945077"/>
            </a:xfrm>
            <a:prstGeom prst="rect">
              <a:avLst/>
            </a:prstGeom>
          </p:spPr>
        </p:pic>
        <p:sp>
          <p:nvSpPr>
            <p:cNvPr id="7" name="Rectangle 6">
              <a:extLst>
                <a:ext uri="{FF2B5EF4-FFF2-40B4-BE49-F238E27FC236}">
                  <a16:creationId xmlns:a16="http://schemas.microsoft.com/office/drawing/2014/main" id="{6366EBB2-9C30-0A56-C74D-42FC10B3BF91}"/>
                </a:ext>
              </a:extLst>
            </p:cNvPr>
            <p:cNvSpPr/>
            <p:nvPr/>
          </p:nvSpPr>
          <p:spPr>
            <a:xfrm>
              <a:off x="10058400" y="4586990"/>
              <a:ext cx="1295400" cy="40169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latin typeface="Arial" panose="020B0604020202020204" pitchFamily="34" charset="0"/>
                <a:cs typeface="Arial" panose="020B0604020202020204" pitchFamily="34" charset="0"/>
              </a:endParaRPr>
            </a:p>
          </p:txBody>
        </p:sp>
      </p:grpSp>
      <p:pic>
        <p:nvPicPr>
          <p:cNvPr id="9" name="Content Placeholder 4">
            <a:extLst>
              <a:ext uri="{FF2B5EF4-FFF2-40B4-BE49-F238E27FC236}">
                <a16:creationId xmlns:a16="http://schemas.microsoft.com/office/drawing/2014/main" id="{5D4032AE-F7F7-9E0F-FB02-19A8E7053852}"/>
              </a:ext>
            </a:extLst>
          </p:cNvPr>
          <p:cNvPicPr>
            <a:picLocks noChangeAspect="1"/>
          </p:cNvPicPr>
          <p:nvPr/>
        </p:nvPicPr>
        <p:blipFill>
          <a:blip r:embed="rId4"/>
          <a:srcRect t="55261"/>
          <a:stretch/>
        </p:blipFill>
        <p:spPr>
          <a:xfrm>
            <a:off x="6342855" y="144820"/>
            <a:ext cx="5673736" cy="1442601"/>
          </a:xfrm>
          <a:prstGeom prst="rect">
            <a:avLst/>
          </a:prstGeom>
        </p:spPr>
      </p:pic>
      <p:pic>
        <p:nvPicPr>
          <p:cNvPr id="17" name="Picture 16" descr="A qr code with black squares&#10;&#10;Description automatically generated">
            <a:extLst>
              <a:ext uri="{FF2B5EF4-FFF2-40B4-BE49-F238E27FC236}">
                <a16:creationId xmlns:a16="http://schemas.microsoft.com/office/drawing/2014/main" id="{D61F62E0-AA27-B43F-DD88-FBC402BAE07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34714" y="2295442"/>
            <a:ext cx="2502187" cy="2502187"/>
          </a:xfrm>
          <a:prstGeom prst="rect">
            <a:avLst/>
          </a:prstGeom>
          <a:ln w="57150">
            <a:solidFill>
              <a:srgbClr val="C72326"/>
            </a:solidFill>
          </a:ln>
        </p:spPr>
      </p:pic>
      <p:pic>
        <p:nvPicPr>
          <p:cNvPr id="18" name="Content Placeholder 7" descr="A qr code with a red border&#10;&#10;Description automatically generated">
            <a:extLst>
              <a:ext uri="{FF2B5EF4-FFF2-40B4-BE49-F238E27FC236}">
                <a16:creationId xmlns:a16="http://schemas.microsoft.com/office/drawing/2014/main" id="{A2F3469C-9C74-2E92-521A-75C89DECB0F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28629" y="2085579"/>
            <a:ext cx="2502187" cy="3268986"/>
          </a:xfrm>
          <a:prstGeom prst="rect">
            <a:avLst/>
          </a:prstGeom>
        </p:spPr>
      </p:pic>
      <p:grpSp>
        <p:nvGrpSpPr>
          <p:cNvPr id="8" name="Group 7">
            <a:extLst>
              <a:ext uri="{FF2B5EF4-FFF2-40B4-BE49-F238E27FC236}">
                <a16:creationId xmlns:a16="http://schemas.microsoft.com/office/drawing/2014/main" id="{A625BBF7-F7DA-9E12-6417-3E70446B0A8F}"/>
              </a:ext>
            </a:extLst>
          </p:cNvPr>
          <p:cNvGrpSpPr/>
          <p:nvPr/>
        </p:nvGrpSpPr>
        <p:grpSpPr>
          <a:xfrm>
            <a:off x="289120" y="4701892"/>
            <a:ext cx="5251707" cy="2540352"/>
            <a:chOff x="403420" y="4778092"/>
            <a:chExt cx="5251707" cy="2540352"/>
          </a:xfrm>
        </p:grpSpPr>
        <p:sp>
          <p:nvSpPr>
            <p:cNvPr id="2" name="Rectangle 27">
              <a:extLst>
                <a:ext uri="{FF2B5EF4-FFF2-40B4-BE49-F238E27FC236}">
                  <a16:creationId xmlns:a16="http://schemas.microsoft.com/office/drawing/2014/main" id="{E7E732FE-2A2B-6AA8-8C11-E43179C8DD20}"/>
                </a:ext>
              </a:extLst>
            </p:cNvPr>
            <p:cNvSpPr>
              <a:spLocks noChangeArrowheads="1"/>
            </p:cNvSpPr>
            <p:nvPr/>
          </p:nvSpPr>
          <p:spPr bwMode="auto">
            <a:xfrm>
              <a:off x="971346" y="4778092"/>
              <a:ext cx="4683781" cy="2540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428836" tIns="428836" rIns="428836" bIns="428836">
              <a:spAutoFit/>
            </a:bodyPr>
            <a:lstStyle>
              <a:lvl1pPr defTabSz="841375">
                <a:spcBef>
                  <a:spcPct val="20000"/>
                </a:spcBef>
                <a:buChar char="•"/>
                <a:defRPr sz="14600">
                  <a:solidFill>
                    <a:schemeClr val="tx1"/>
                  </a:solidFill>
                  <a:latin typeface="Arial" panose="020B0604020202020204" pitchFamily="34" charset="0"/>
                  <a:ea typeface="MS PGothic" panose="020B0600070205080204" pitchFamily="34" charset="-128"/>
                </a:defRPr>
              </a:lvl1pPr>
              <a:lvl2pPr marL="742950" indent="-285750" defTabSz="841375">
                <a:spcBef>
                  <a:spcPct val="20000"/>
                </a:spcBef>
                <a:buChar char="–"/>
                <a:defRPr sz="12800">
                  <a:solidFill>
                    <a:schemeClr val="tx1"/>
                  </a:solidFill>
                  <a:latin typeface="Arial" panose="020B0604020202020204" pitchFamily="34" charset="0"/>
                  <a:ea typeface="MS PGothic" panose="020B0600070205080204" pitchFamily="34" charset="-128"/>
                </a:defRPr>
              </a:lvl2pPr>
              <a:lvl3pPr marL="1143000" indent="-228600" defTabSz="841375">
                <a:spcBef>
                  <a:spcPct val="20000"/>
                </a:spcBef>
                <a:buChar char="•"/>
                <a:defRPr sz="11000">
                  <a:solidFill>
                    <a:schemeClr val="tx1"/>
                  </a:solidFill>
                  <a:latin typeface="Arial" panose="020B0604020202020204" pitchFamily="34" charset="0"/>
                  <a:ea typeface="MS PGothic" panose="020B0600070205080204" pitchFamily="34" charset="-128"/>
                </a:defRPr>
              </a:lvl3pPr>
              <a:lvl4pPr marL="1600200" indent="-228600" defTabSz="841375">
                <a:spcBef>
                  <a:spcPct val="20000"/>
                </a:spcBef>
                <a:buChar char="–"/>
                <a:defRPr sz="9200">
                  <a:solidFill>
                    <a:schemeClr val="tx1"/>
                  </a:solidFill>
                  <a:latin typeface="Arial" panose="020B0604020202020204" pitchFamily="34" charset="0"/>
                  <a:ea typeface="MS PGothic" panose="020B0600070205080204" pitchFamily="34" charset="-128"/>
                </a:defRPr>
              </a:lvl4pPr>
              <a:lvl5pPr marL="2057400" indent="-228600" defTabSz="841375">
                <a:spcBef>
                  <a:spcPct val="20000"/>
                </a:spcBef>
                <a:buChar char="»"/>
                <a:defRPr sz="9200">
                  <a:solidFill>
                    <a:schemeClr val="tx1"/>
                  </a:solidFill>
                  <a:latin typeface="Arial" panose="020B0604020202020204" pitchFamily="34" charset="0"/>
                  <a:ea typeface="MS PGothic" panose="020B0600070205080204" pitchFamily="34" charset="-128"/>
                </a:defRPr>
              </a:lvl5pPr>
              <a:lvl6pPr marL="2514600" indent="-228600" defTabSz="841375" eaLnBrk="0" fontAlgn="base" hangingPunct="0">
                <a:spcBef>
                  <a:spcPct val="20000"/>
                </a:spcBef>
                <a:spcAft>
                  <a:spcPct val="0"/>
                </a:spcAft>
                <a:buChar char="»"/>
                <a:defRPr sz="9200">
                  <a:solidFill>
                    <a:schemeClr val="tx1"/>
                  </a:solidFill>
                  <a:latin typeface="Arial" panose="020B0604020202020204" pitchFamily="34" charset="0"/>
                  <a:ea typeface="MS PGothic" panose="020B0600070205080204" pitchFamily="34" charset="-128"/>
                </a:defRPr>
              </a:lvl6pPr>
              <a:lvl7pPr marL="2971800" indent="-228600" defTabSz="841375" eaLnBrk="0" fontAlgn="base" hangingPunct="0">
                <a:spcBef>
                  <a:spcPct val="20000"/>
                </a:spcBef>
                <a:spcAft>
                  <a:spcPct val="0"/>
                </a:spcAft>
                <a:buChar char="»"/>
                <a:defRPr sz="9200">
                  <a:solidFill>
                    <a:schemeClr val="tx1"/>
                  </a:solidFill>
                  <a:latin typeface="Arial" panose="020B0604020202020204" pitchFamily="34" charset="0"/>
                  <a:ea typeface="MS PGothic" panose="020B0600070205080204" pitchFamily="34" charset="-128"/>
                </a:defRPr>
              </a:lvl7pPr>
              <a:lvl8pPr marL="3429000" indent="-228600" defTabSz="841375" eaLnBrk="0" fontAlgn="base" hangingPunct="0">
                <a:spcBef>
                  <a:spcPct val="20000"/>
                </a:spcBef>
                <a:spcAft>
                  <a:spcPct val="0"/>
                </a:spcAft>
                <a:buChar char="»"/>
                <a:defRPr sz="9200">
                  <a:solidFill>
                    <a:schemeClr val="tx1"/>
                  </a:solidFill>
                  <a:latin typeface="Arial" panose="020B0604020202020204" pitchFamily="34" charset="0"/>
                  <a:ea typeface="MS PGothic" panose="020B0600070205080204" pitchFamily="34" charset="-128"/>
                </a:defRPr>
              </a:lvl8pPr>
              <a:lvl9pPr marL="3886200" indent="-228600" defTabSz="841375" eaLnBrk="0" fontAlgn="base" hangingPunct="0">
                <a:spcBef>
                  <a:spcPct val="20000"/>
                </a:spcBef>
                <a:spcAft>
                  <a:spcPct val="0"/>
                </a:spcAft>
                <a:buChar char="»"/>
                <a:defRPr sz="9200">
                  <a:solidFill>
                    <a:schemeClr val="tx1"/>
                  </a:solidFill>
                  <a:latin typeface="Arial" panose="020B0604020202020204" pitchFamily="34" charset="0"/>
                  <a:ea typeface="MS PGothic" panose="020B0600070205080204" pitchFamily="34" charset="-128"/>
                </a:defRPr>
              </a:lvl9pPr>
            </a:lstStyle>
            <a:p>
              <a:pPr algn="r" eaLnBrk="1" hangingPunct="1">
                <a:buFontTx/>
                <a:buNone/>
              </a:pPr>
              <a:r>
                <a:rPr lang="en-US" altLang="pl-PL" sz="3200" b="0" dirty="0"/>
                <a:t>Personal website</a:t>
              </a:r>
            </a:p>
            <a:p>
              <a:pPr algn="r" eaLnBrk="1" hangingPunct="1">
                <a:buFontTx/>
                <a:buNone/>
              </a:pPr>
              <a:r>
                <a:rPr lang="en-US" altLang="pl-PL" sz="3200" b="1" dirty="0"/>
                <a:t>KTJ microbes</a:t>
              </a:r>
            </a:p>
            <a:p>
              <a:pPr algn="r" eaLnBrk="1" hangingPunct="1">
                <a:buFontTx/>
                <a:buNone/>
              </a:pPr>
              <a:r>
                <a:rPr lang="en-US" altLang="pl-PL" sz="3200" b="0" dirty="0">
                  <a:hlinkClick r:id="rId7" action="ppaction://hlinkfile"/>
                </a:rPr>
                <a:t>ktjmicrobes.com</a:t>
              </a:r>
              <a:endParaRPr lang="sv-SE" altLang="pl-PL" sz="3200" b="0" dirty="0"/>
            </a:p>
          </p:txBody>
        </p:sp>
        <p:pic>
          <p:nvPicPr>
            <p:cNvPr id="3" name="Picture 2" descr="A qr code with blue squares&#10;&#10;Description automatically generated">
              <a:extLst>
                <a:ext uri="{FF2B5EF4-FFF2-40B4-BE49-F238E27FC236}">
                  <a16:creationId xmlns:a16="http://schemas.microsoft.com/office/drawing/2014/main" id="{7AA31609-71F4-46DD-F73C-0B39D4106320}"/>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03420" y="5252442"/>
              <a:ext cx="1591652" cy="1591652"/>
            </a:xfrm>
            <a:prstGeom prst="rect">
              <a:avLst/>
            </a:prstGeom>
          </p:spPr>
        </p:pic>
      </p:grpSp>
    </p:spTree>
    <p:extLst>
      <p:ext uri="{BB962C8B-B14F-4D97-AF65-F5344CB8AC3E}">
        <p14:creationId xmlns:p14="http://schemas.microsoft.com/office/powerpoint/2010/main" val="13872180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E0E96A-D6EF-BBA9-E259-D1E1FE5A82CD}"/>
              </a:ext>
            </a:extLst>
          </p:cNvPr>
          <p:cNvSpPr>
            <a:spLocks noGrp="1"/>
          </p:cNvSpPr>
          <p:nvPr>
            <p:ph type="title" idx="4294967295"/>
          </p:nvPr>
        </p:nvSpPr>
        <p:spPr>
          <a:xfrm>
            <a:off x="35075" y="520094"/>
            <a:ext cx="6102246" cy="1298783"/>
          </a:xfrm>
        </p:spPr>
        <p:txBody>
          <a:bodyPr>
            <a:noAutofit/>
          </a:bodyPr>
          <a:lstStyle/>
          <a:p>
            <a:pPr algn="ctr"/>
            <a:r>
              <a:rPr lang="en-US" sz="3800" dirty="0">
                <a:latin typeface="Arial" panose="020B0604020202020204" pitchFamily="34" charset="0"/>
                <a:cs typeface="Arial" panose="020B0604020202020204" pitchFamily="34" charset="0"/>
              </a:rPr>
              <a:t>Salinity as the major environmental factor determining the distribution of free-living bacteria</a:t>
            </a:r>
            <a:endParaRPr lang="en-SE" sz="38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E07ACECB-E32B-1B52-A74F-B23DB09D08BA}"/>
              </a:ext>
            </a:extLst>
          </p:cNvPr>
          <p:cNvPicPr>
            <a:picLocks noChangeAspect="1"/>
          </p:cNvPicPr>
          <p:nvPr/>
        </p:nvPicPr>
        <p:blipFill>
          <a:blip r:embed="rId3"/>
          <a:stretch>
            <a:fillRect/>
          </a:stretch>
        </p:blipFill>
        <p:spPr>
          <a:xfrm>
            <a:off x="326231" y="2303115"/>
            <a:ext cx="5519934" cy="1729239"/>
          </a:xfrm>
          <a:prstGeom prst="rect">
            <a:avLst/>
          </a:prstGeom>
        </p:spPr>
      </p:pic>
      <p:pic>
        <p:nvPicPr>
          <p:cNvPr id="7" name="Picture 6" descr="A diagram of a graph showing a variety of points&#10;&#10;Description automatically generated with medium confidence">
            <a:extLst>
              <a:ext uri="{FF2B5EF4-FFF2-40B4-BE49-F238E27FC236}">
                <a16:creationId xmlns:a16="http://schemas.microsoft.com/office/drawing/2014/main" id="{91440A05-15FE-FA0A-6869-8395D633807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44831" y="4128013"/>
            <a:ext cx="2119524" cy="2363232"/>
          </a:xfrm>
          <a:prstGeom prst="rect">
            <a:avLst/>
          </a:prstGeom>
        </p:spPr>
      </p:pic>
      <p:pic>
        <p:nvPicPr>
          <p:cNvPr id="15" name="Picture 14">
            <a:extLst>
              <a:ext uri="{FF2B5EF4-FFF2-40B4-BE49-F238E27FC236}">
                <a16:creationId xmlns:a16="http://schemas.microsoft.com/office/drawing/2014/main" id="{4684E22A-CD3C-1098-E5BB-3166472CE524}"/>
              </a:ext>
            </a:extLst>
          </p:cNvPr>
          <p:cNvPicPr>
            <a:picLocks noChangeAspect="1"/>
          </p:cNvPicPr>
          <p:nvPr/>
        </p:nvPicPr>
        <p:blipFill>
          <a:blip r:embed="rId5"/>
          <a:stretch>
            <a:fillRect/>
          </a:stretch>
        </p:blipFill>
        <p:spPr>
          <a:xfrm>
            <a:off x="7877931" y="2658977"/>
            <a:ext cx="2577521" cy="3832268"/>
          </a:xfrm>
          <a:prstGeom prst="rect">
            <a:avLst/>
          </a:prstGeom>
        </p:spPr>
      </p:pic>
      <p:pic>
        <p:nvPicPr>
          <p:cNvPr id="17" name="Picture 16">
            <a:extLst>
              <a:ext uri="{FF2B5EF4-FFF2-40B4-BE49-F238E27FC236}">
                <a16:creationId xmlns:a16="http://schemas.microsoft.com/office/drawing/2014/main" id="{CD336687-FF5D-20A8-5267-73B2B9E573BD}"/>
              </a:ext>
            </a:extLst>
          </p:cNvPr>
          <p:cNvPicPr>
            <a:picLocks noChangeAspect="1"/>
          </p:cNvPicPr>
          <p:nvPr/>
        </p:nvPicPr>
        <p:blipFill>
          <a:blip r:embed="rId6"/>
          <a:stretch>
            <a:fillRect/>
          </a:stretch>
        </p:blipFill>
        <p:spPr>
          <a:xfrm>
            <a:off x="6605872" y="167597"/>
            <a:ext cx="5121639" cy="2209500"/>
          </a:xfrm>
          <a:prstGeom prst="rect">
            <a:avLst/>
          </a:prstGeom>
        </p:spPr>
      </p:pic>
      <p:pic>
        <p:nvPicPr>
          <p:cNvPr id="8" name="Picture 7">
            <a:extLst>
              <a:ext uri="{FF2B5EF4-FFF2-40B4-BE49-F238E27FC236}">
                <a16:creationId xmlns:a16="http://schemas.microsoft.com/office/drawing/2014/main" id="{89F26E38-E863-B1BC-DE70-AC0DA2A69446}"/>
              </a:ext>
            </a:extLst>
          </p:cNvPr>
          <p:cNvPicPr>
            <a:picLocks noChangeAspect="1"/>
          </p:cNvPicPr>
          <p:nvPr/>
        </p:nvPicPr>
        <p:blipFill>
          <a:blip r:embed="rId7"/>
          <a:stretch>
            <a:fillRect/>
          </a:stretch>
        </p:blipFill>
        <p:spPr>
          <a:xfrm>
            <a:off x="6050548" y="167597"/>
            <a:ext cx="6106377" cy="2800741"/>
          </a:xfrm>
          <a:prstGeom prst="rect">
            <a:avLst/>
          </a:prstGeom>
        </p:spPr>
      </p:pic>
      <p:pic>
        <p:nvPicPr>
          <p:cNvPr id="10" name="Picture 9">
            <a:extLst>
              <a:ext uri="{FF2B5EF4-FFF2-40B4-BE49-F238E27FC236}">
                <a16:creationId xmlns:a16="http://schemas.microsoft.com/office/drawing/2014/main" id="{3E98DAF4-EABB-1D4E-C0FB-27FB4391928F}"/>
              </a:ext>
            </a:extLst>
          </p:cNvPr>
          <p:cNvPicPr>
            <a:picLocks noChangeAspect="1"/>
          </p:cNvPicPr>
          <p:nvPr/>
        </p:nvPicPr>
        <p:blipFill>
          <a:blip r:embed="rId8"/>
          <a:stretch>
            <a:fillRect/>
          </a:stretch>
        </p:blipFill>
        <p:spPr>
          <a:xfrm>
            <a:off x="7504705" y="2936620"/>
            <a:ext cx="3619848" cy="3554625"/>
          </a:xfrm>
          <a:prstGeom prst="rect">
            <a:avLst/>
          </a:prstGeom>
        </p:spPr>
      </p:pic>
    </p:spTree>
    <p:extLst>
      <p:ext uri="{BB962C8B-B14F-4D97-AF65-F5344CB8AC3E}">
        <p14:creationId xmlns:p14="http://schemas.microsoft.com/office/powerpoint/2010/main" val="390061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1000"/>
                                        <p:tgtEl>
                                          <p:spTgt spid="17"/>
                                        </p:tgtEl>
                                      </p:cBhvr>
                                    </p:animEffect>
                                    <p:anim calcmode="lin" valueType="num">
                                      <p:cBhvr>
                                        <p:cTn id="20" dur="1000" fill="hold"/>
                                        <p:tgtEl>
                                          <p:spTgt spid="17"/>
                                        </p:tgtEl>
                                        <p:attrNameLst>
                                          <p:attrName>ppt_x</p:attrName>
                                        </p:attrNameLst>
                                      </p:cBhvr>
                                      <p:tavLst>
                                        <p:tav tm="0">
                                          <p:val>
                                            <p:strVal val="#ppt_x"/>
                                          </p:val>
                                        </p:tav>
                                        <p:tav tm="100000">
                                          <p:val>
                                            <p:strVal val="#ppt_x"/>
                                          </p:val>
                                        </p:tav>
                                      </p:tavLst>
                                    </p:anim>
                                    <p:anim calcmode="lin" valueType="num">
                                      <p:cBhvr>
                                        <p:cTn id="21" dur="1000" fill="hold"/>
                                        <p:tgtEl>
                                          <p:spTgt spid="17"/>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1000"/>
                                        <p:tgtEl>
                                          <p:spTgt spid="15"/>
                                        </p:tgtEl>
                                      </p:cBhvr>
                                    </p:animEffect>
                                    <p:anim calcmode="lin" valueType="num">
                                      <p:cBhvr>
                                        <p:cTn id="25" dur="1000" fill="hold"/>
                                        <p:tgtEl>
                                          <p:spTgt spid="15"/>
                                        </p:tgtEl>
                                        <p:attrNameLst>
                                          <p:attrName>ppt_x</p:attrName>
                                        </p:attrNameLst>
                                      </p:cBhvr>
                                      <p:tavLst>
                                        <p:tav tm="0">
                                          <p:val>
                                            <p:strVal val="#ppt_x"/>
                                          </p:val>
                                        </p:tav>
                                        <p:tav tm="100000">
                                          <p:val>
                                            <p:strVal val="#ppt_x"/>
                                          </p:val>
                                        </p:tav>
                                      </p:tavLst>
                                    </p:anim>
                                    <p:anim calcmode="lin" valueType="num">
                                      <p:cBhvr>
                                        <p:cTn id="26"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xit" presetSubtype="0" fill="hold" nodeType="clickEffect">
                                  <p:stCondLst>
                                    <p:cond delay="0"/>
                                  </p:stCondLst>
                                  <p:childTnLst>
                                    <p:animEffect transition="out" filter="fade">
                                      <p:cBhvr>
                                        <p:cTn id="30" dur="1000"/>
                                        <p:tgtEl>
                                          <p:spTgt spid="17"/>
                                        </p:tgtEl>
                                      </p:cBhvr>
                                    </p:animEffect>
                                    <p:anim calcmode="lin" valueType="num">
                                      <p:cBhvr>
                                        <p:cTn id="31" dur="1000"/>
                                        <p:tgtEl>
                                          <p:spTgt spid="17"/>
                                        </p:tgtEl>
                                        <p:attrNameLst>
                                          <p:attrName>ppt_x</p:attrName>
                                        </p:attrNameLst>
                                      </p:cBhvr>
                                      <p:tavLst>
                                        <p:tav tm="0">
                                          <p:val>
                                            <p:strVal val="ppt_x"/>
                                          </p:val>
                                        </p:tav>
                                        <p:tav tm="100000">
                                          <p:val>
                                            <p:strVal val="ppt_x"/>
                                          </p:val>
                                        </p:tav>
                                      </p:tavLst>
                                    </p:anim>
                                    <p:anim calcmode="lin" valueType="num">
                                      <p:cBhvr>
                                        <p:cTn id="32" dur="1000"/>
                                        <p:tgtEl>
                                          <p:spTgt spid="17"/>
                                        </p:tgtEl>
                                        <p:attrNameLst>
                                          <p:attrName>ppt_y</p:attrName>
                                        </p:attrNameLst>
                                      </p:cBhvr>
                                      <p:tavLst>
                                        <p:tav tm="0">
                                          <p:val>
                                            <p:strVal val="ppt_y"/>
                                          </p:val>
                                        </p:tav>
                                        <p:tav tm="100000">
                                          <p:val>
                                            <p:strVal val="ppt_y+.1"/>
                                          </p:val>
                                        </p:tav>
                                      </p:tavLst>
                                    </p:anim>
                                    <p:set>
                                      <p:cBhvr>
                                        <p:cTn id="33" dur="1" fill="hold">
                                          <p:stCondLst>
                                            <p:cond delay="999"/>
                                          </p:stCondLst>
                                        </p:cTn>
                                        <p:tgtEl>
                                          <p:spTgt spid="17"/>
                                        </p:tgtEl>
                                        <p:attrNameLst>
                                          <p:attrName>style.visibility</p:attrName>
                                        </p:attrNameLst>
                                      </p:cBhvr>
                                      <p:to>
                                        <p:strVal val="hidden"/>
                                      </p:to>
                                    </p:set>
                                  </p:childTnLst>
                                </p:cTn>
                              </p:par>
                              <p:par>
                                <p:cTn id="34" presetID="42" presetClass="exit" presetSubtype="0" fill="hold" nodeType="withEffect">
                                  <p:stCondLst>
                                    <p:cond delay="0"/>
                                  </p:stCondLst>
                                  <p:childTnLst>
                                    <p:animEffect transition="out" filter="fade">
                                      <p:cBhvr>
                                        <p:cTn id="35" dur="1000"/>
                                        <p:tgtEl>
                                          <p:spTgt spid="15"/>
                                        </p:tgtEl>
                                      </p:cBhvr>
                                    </p:animEffect>
                                    <p:anim calcmode="lin" valueType="num">
                                      <p:cBhvr>
                                        <p:cTn id="36" dur="1000"/>
                                        <p:tgtEl>
                                          <p:spTgt spid="15"/>
                                        </p:tgtEl>
                                        <p:attrNameLst>
                                          <p:attrName>ppt_x</p:attrName>
                                        </p:attrNameLst>
                                      </p:cBhvr>
                                      <p:tavLst>
                                        <p:tav tm="0">
                                          <p:val>
                                            <p:strVal val="ppt_x"/>
                                          </p:val>
                                        </p:tav>
                                        <p:tav tm="100000">
                                          <p:val>
                                            <p:strVal val="ppt_x"/>
                                          </p:val>
                                        </p:tav>
                                      </p:tavLst>
                                    </p:anim>
                                    <p:anim calcmode="lin" valueType="num">
                                      <p:cBhvr>
                                        <p:cTn id="37" dur="1000"/>
                                        <p:tgtEl>
                                          <p:spTgt spid="15"/>
                                        </p:tgtEl>
                                        <p:attrNameLst>
                                          <p:attrName>ppt_y</p:attrName>
                                        </p:attrNameLst>
                                      </p:cBhvr>
                                      <p:tavLst>
                                        <p:tav tm="0">
                                          <p:val>
                                            <p:strVal val="ppt_y"/>
                                          </p:val>
                                        </p:tav>
                                        <p:tav tm="100000">
                                          <p:val>
                                            <p:strVal val="ppt_y+.1"/>
                                          </p:val>
                                        </p:tav>
                                      </p:tavLst>
                                    </p:anim>
                                    <p:set>
                                      <p:cBhvr>
                                        <p:cTn id="38" dur="1" fill="hold">
                                          <p:stCondLst>
                                            <p:cond delay="999"/>
                                          </p:stCondLst>
                                        </p:cTn>
                                        <p:tgtEl>
                                          <p:spTgt spid="15"/>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nodeType="click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fade">
                                      <p:cBhvr>
                                        <p:cTn id="43" dur="1000"/>
                                        <p:tgtEl>
                                          <p:spTgt spid="10"/>
                                        </p:tgtEl>
                                      </p:cBhvr>
                                    </p:animEffect>
                                    <p:anim calcmode="lin" valueType="num">
                                      <p:cBhvr>
                                        <p:cTn id="44" dur="1000" fill="hold"/>
                                        <p:tgtEl>
                                          <p:spTgt spid="10"/>
                                        </p:tgtEl>
                                        <p:attrNameLst>
                                          <p:attrName>ppt_x</p:attrName>
                                        </p:attrNameLst>
                                      </p:cBhvr>
                                      <p:tavLst>
                                        <p:tav tm="0">
                                          <p:val>
                                            <p:strVal val="#ppt_x"/>
                                          </p:val>
                                        </p:tav>
                                        <p:tav tm="100000">
                                          <p:val>
                                            <p:strVal val="#ppt_x"/>
                                          </p:val>
                                        </p:tav>
                                      </p:tavLst>
                                    </p:anim>
                                    <p:anim calcmode="lin" valueType="num">
                                      <p:cBhvr>
                                        <p:cTn id="45" dur="1000" fill="hold"/>
                                        <p:tgtEl>
                                          <p:spTgt spid="10"/>
                                        </p:tgtEl>
                                        <p:attrNameLst>
                                          <p:attrName>ppt_y</p:attrName>
                                        </p:attrNameLst>
                                      </p:cBhvr>
                                      <p:tavLst>
                                        <p:tav tm="0">
                                          <p:val>
                                            <p:strVal val="#ppt_y+.1"/>
                                          </p:val>
                                        </p:tav>
                                        <p:tav tm="100000">
                                          <p:val>
                                            <p:strVal val="#ppt_y"/>
                                          </p:val>
                                        </p:tav>
                                      </p:tavLst>
                                    </p:anim>
                                  </p:childTnLst>
                                </p:cTn>
                              </p:par>
                              <p:par>
                                <p:cTn id="46" presetID="42" presetClass="entr" presetSubtype="0" fill="hold" nodeType="withEffect">
                                  <p:stCondLst>
                                    <p:cond delay="0"/>
                                  </p:stCondLst>
                                  <p:childTnLst>
                                    <p:set>
                                      <p:cBhvr>
                                        <p:cTn id="47" dur="1" fill="hold">
                                          <p:stCondLst>
                                            <p:cond delay="0"/>
                                          </p:stCondLst>
                                        </p:cTn>
                                        <p:tgtEl>
                                          <p:spTgt spid="8"/>
                                        </p:tgtEl>
                                        <p:attrNameLst>
                                          <p:attrName>style.visibility</p:attrName>
                                        </p:attrNameLst>
                                      </p:cBhvr>
                                      <p:to>
                                        <p:strVal val="visible"/>
                                      </p:to>
                                    </p:set>
                                    <p:animEffect transition="in" filter="fade">
                                      <p:cBhvr>
                                        <p:cTn id="48" dur="1000"/>
                                        <p:tgtEl>
                                          <p:spTgt spid="8"/>
                                        </p:tgtEl>
                                      </p:cBhvr>
                                    </p:animEffect>
                                    <p:anim calcmode="lin" valueType="num">
                                      <p:cBhvr>
                                        <p:cTn id="49" dur="1000" fill="hold"/>
                                        <p:tgtEl>
                                          <p:spTgt spid="8"/>
                                        </p:tgtEl>
                                        <p:attrNameLst>
                                          <p:attrName>ppt_x</p:attrName>
                                        </p:attrNameLst>
                                      </p:cBhvr>
                                      <p:tavLst>
                                        <p:tav tm="0">
                                          <p:val>
                                            <p:strVal val="#ppt_x"/>
                                          </p:val>
                                        </p:tav>
                                        <p:tav tm="100000">
                                          <p:val>
                                            <p:strVal val="#ppt_x"/>
                                          </p:val>
                                        </p:tav>
                                      </p:tavLst>
                                    </p:anim>
                                    <p:anim calcmode="lin" valueType="num">
                                      <p:cBhvr>
                                        <p:cTn id="50"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15F7CE-45CA-4ACE-5F72-3560A9B6D8D2}"/>
              </a:ext>
            </a:extLst>
          </p:cNvPr>
          <p:cNvSpPr>
            <a:spLocks noGrp="1"/>
          </p:cNvSpPr>
          <p:nvPr>
            <p:ph type="title"/>
          </p:nvPr>
        </p:nvSpPr>
        <p:spPr/>
        <p:txBody>
          <a:bodyPr>
            <a:normAutofit fontScale="90000"/>
          </a:bodyPr>
          <a:lstStyle/>
          <a:p>
            <a:pPr algn="ctr"/>
            <a:r>
              <a:rPr lang="en-US" dirty="0">
                <a:latin typeface="Arial" panose="020B0604020202020204" pitchFamily="34" charset="0"/>
                <a:cs typeface="Arial" panose="020B0604020202020204" pitchFamily="34" charset="0"/>
              </a:rPr>
              <a:t>The salinity divide and the biome in-between</a:t>
            </a:r>
            <a:br>
              <a:rPr lang="en-US"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(or salinity barriers and gradients)</a:t>
            </a:r>
            <a:endParaRPr lang="en-SE" dirty="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7B601A67-36A9-7A4F-6101-8C944FAB6A91}"/>
              </a:ext>
            </a:extLst>
          </p:cNvPr>
          <p:cNvPicPr>
            <a:picLocks noChangeAspect="1"/>
          </p:cNvPicPr>
          <p:nvPr/>
        </p:nvPicPr>
        <p:blipFill>
          <a:blip r:embed="rId3"/>
          <a:stretch>
            <a:fillRect/>
          </a:stretch>
        </p:blipFill>
        <p:spPr>
          <a:xfrm>
            <a:off x="239843" y="1589807"/>
            <a:ext cx="4991724" cy="2588588"/>
          </a:xfrm>
          <a:prstGeom prst="rect">
            <a:avLst/>
          </a:prstGeom>
        </p:spPr>
      </p:pic>
      <p:pic>
        <p:nvPicPr>
          <p:cNvPr id="6" name="Picture 5">
            <a:extLst>
              <a:ext uri="{FF2B5EF4-FFF2-40B4-BE49-F238E27FC236}">
                <a16:creationId xmlns:a16="http://schemas.microsoft.com/office/drawing/2014/main" id="{9B16B313-7778-59CF-04AA-A33A58CF7DF4}"/>
              </a:ext>
            </a:extLst>
          </p:cNvPr>
          <p:cNvPicPr>
            <a:picLocks noChangeAspect="1"/>
          </p:cNvPicPr>
          <p:nvPr/>
        </p:nvPicPr>
        <p:blipFill>
          <a:blip r:embed="rId4"/>
          <a:stretch>
            <a:fillRect/>
          </a:stretch>
        </p:blipFill>
        <p:spPr>
          <a:xfrm>
            <a:off x="122992" y="4492347"/>
            <a:ext cx="5473944" cy="1833378"/>
          </a:xfrm>
          <a:prstGeom prst="rect">
            <a:avLst/>
          </a:prstGeom>
        </p:spPr>
      </p:pic>
      <p:pic>
        <p:nvPicPr>
          <p:cNvPr id="10" name="Picture 9">
            <a:extLst>
              <a:ext uri="{FF2B5EF4-FFF2-40B4-BE49-F238E27FC236}">
                <a16:creationId xmlns:a16="http://schemas.microsoft.com/office/drawing/2014/main" id="{12BEA15C-BE4F-1D71-303E-E5BBA14D5C5F}"/>
              </a:ext>
            </a:extLst>
          </p:cNvPr>
          <p:cNvPicPr>
            <a:picLocks noChangeAspect="1"/>
          </p:cNvPicPr>
          <p:nvPr/>
        </p:nvPicPr>
        <p:blipFill>
          <a:blip r:embed="rId5"/>
          <a:stretch>
            <a:fillRect/>
          </a:stretch>
        </p:blipFill>
        <p:spPr>
          <a:xfrm>
            <a:off x="5921116" y="1893362"/>
            <a:ext cx="5887272" cy="1981477"/>
          </a:xfrm>
          <a:prstGeom prst="rect">
            <a:avLst/>
          </a:prstGeom>
        </p:spPr>
      </p:pic>
      <p:sp>
        <p:nvSpPr>
          <p:cNvPr id="12" name="TextBox 11">
            <a:extLst>
              <a:ext uri="{FF2B5EF4-FFF2-40B4-BE49-F238E27FC236}">
                <a16:creationId xmlns:a16="http://schemas.microsoft.com/office/drawing/2014/main" id="{309C7C77-46F2-D7FB-9B28-CCB449CE3BB8}"/>
              </a:ext>
            </a:extLst>
          </p:cNvPr>
          <p:cNvSpPr txBox="1"/>
          <p:nvPr/>
        </p:nvSpPr>
        <p:spPr>
          <a:xfrm>
            <a:off x="5596936" y="4307680"/>
            <a:ext cx="6288966" cy="369332"/>
          </a:xfrm>
          <a:prstGeom prst="rect">
            <a:avLst/>
          </a:prstGeom>
          <a:noFill/>
        </p:spPr>
        <p:txBody>
          <a:bodyPr wrap="none" rtlCol="0">
            <a:spAutoFit/>
          </a:bodyPr>
          <a:lstStyle/>
          <a:p>
            <a:r>
              <a:rPr lang="en-US" b="1" dirty="0">
                <a:latin typeface="Arial" panose="020B0604020202020204" pitchFamily="34" charset="0"/>
                <a:cs typeface="Arial" panose="020B0604020202020204" pitchFamily="34" charset="0"/>
              </a:rPr>
              <a:t>Three aquatic biomes:</a:t>
            </a:r>
            <a:r>
              <a:rPr lang="en-US" b="1" dirty="0">
                <a:solidFill>
                  <a:srgbClr val="3DBE41"/>
                </a:solidFill>
                <a:latin typeface="Arial" panose="020B0604020202020204" pitchFamily="34" charset="0"/>
                <a:cs typeface="Arial" panose="020B0604020202020204" pitchFamily="34" charset="0"/>
              </a:rPr>
              <a:t> freshwater</a:t>
            </a:r>
            <a:r>
              <a:rPr lang="en-US" b="1" dirty="0">
                <a:latin typeface="Arial" panose="020B0604020202020204" pitchFamily="34" charset="0"/>
                <a:cs typeface="Arial" panose="020B0604020202020204" pitchFamily="34" charset="0"/>
              </a:rPr>
              <a:t>, </a:t>
            </a:r>
            <a:r>
              <a:rPr lang="en-US" b="1" dirty="0">
                <a:solidFill>
                  <a:srgbClr val="BC3FA6"/>
                </a:solidFill>
                <a:latin typeface="Arial" panose="020B0604020202020204" pitchFamily="34" charset="0"/>
                <a:cs typeface="Arial" panose="020B0604020202020204" pitchFamily="34" charset="0"/>
              </a:rPr>
              <a:t>brackish</a:t>
            </a:r>
            <a:r>
              <a:rPr lang="en-US" b="1" dirty="0">
                <a:latin typeface="Arial" panose="020B0604020202020204" pitchFamily="34" charset="0"/>
                <a:cs typeface="Arial" panose="020B0604020202020204" pitchFamily="34" charset="0"/>
              </a:rPr>
              <a:t>, and </a:t>
            </a:r>
            <a:r>
              <a:rPr lang="en-US" b="1" dirty="0">
                <a:solidFill>
                  <a:srgbClr val="3C7EDF"/>
                </a:solidFill>
                <a:latin typeface="Arial" panose="020B0604020202020204" pitchFamily="34" charset="0"/>
                <a:cs typeface="Arial" panose="020B0604020202020204" pitchFamily="34" charset="0"/>
              </a:rPr>
              <a:t>marine</a:t>
            </a:r>
            <a:endParaRPr lang="en-SE" b="1" dirty="0">
              <a:solidFill>
                <a:srgbClr val="3C7EDF"/>
              </a:solidFill>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0C8E087F-F375-C485-C82F-D0574B2D89BE}"/>
              </a:ext>
            </a:extLst>
          </p:cNvPr>
          <p:cNvSpPr txBox="1"/>
          <p:nvPr/>
        </p:nvSpPr>
        <p:spPr>
          <a:xfrm>
            <a:off x="5596936" y="4740521"/>
            <a:ext cx="5210972" cy="1754326"/>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Outstanding </a:t>
            </a:r>
            <a:r>
              <a:rPr lang="en-US" b="1" dirty="0">
                <a:latin typeface="Arial" panose="020B0604020202020204" pitchFamily="34" charset="0"/>
                <a:cs typeface="Arial" panose="020B0604020202020204" pitchFamily="34" charset="0"/>
              </a:rPr>
              <a:t>remaining questions</a:t>
            </a:r>
            <a:r>
              <a:rPr lang="en-US" dirty="0">
                <a:latin typeface="Arial" panose="020B0604020202020204" pitchFamily="34" charset="0"/>
                <a:cs typeface="Arial" panose="020B0604020202020204" pitchFamily="34" charset="0"/>
              </a:rPr>
              <a:t>:</a:t>
            </a:r>
          </a:p>
          <a:p>
            <a:pPr marL="342900" indent="-342900">
              <a:buFont typeface="+mj-lt"/>
              <a:buAutoNum type="arabicPeriod"/>
            </a:pPr>
            <a:r>
              <a:rPr lang="en-US" b="1" dirty="0">
                <a:latin typeface="Arial" panose="020B0604020202020204" pitchFamily="34" charset="0"/>
                <a:cs typeface="Arial" panose="020B0604020202020204" pitchFamily="34" charset="0"/>
              </a:rPr>
              <a:t>How are the bacteria in the three biomes different?</a:t>
            </a:r>
          </a:p>
          <a:p>
            <a:pPr marL="342900" indent="-342900">
              <a:buFont typeface="+mj-lt"/>
              <a:buAutoNum type="arabicPeriod"/>
            </a:pPr>
            <a:r>
              <a:rPr lang="en-US" b="1" dirty="0">
                <a:latin typeface="Arial" panose="020B0604020202020204" pitchFamily="34" charset="0"/>
                <a:cs typeface="Arial" panose="020B0604020202020204" pitchFamily="34" charset="0"/>
              </a:rPr>
              <a:t>What about protists?</a:t>
            </a:r>
            <a:r>
              <a:rPr lang="en-US" dirty="0">
                <a:latin typeface="Arial" panose="020B0604020202020204" pitchFamily="34" charset="0"/>
                <a:cs typeface="Arial" panose="020B0604020202020204" pitchFamily="34" charset="0"/>
              </a:rPr>
              <a:t> </a:t>
            </a:r>
          </a:p>
          <a:p>
            <a:pPr marL="342900" indent="-342900">
              <a:buFont typeface="+mj-lt"/>
              <a:buAutoNum type="arabicPeriod"/>
            </a:pPr>
            <a:r>
              <a:rPr lang="en-US" b="1" dirty="0">
                <a:latin typeface="Arial" panose="020B0604020202020204" pitchFamily="34" charset="0"/>
                <a:cs typeface="Arial" panose="020B0604020202020204" pitchFamily="34" charset="0"/>
              </a:rPr>
              <a:t>How does salinity affect </a:t>
            </a:r>
            <a:br>
              <a:rPr lang="en-US"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(alpha-)</a:t>
            </a:r>
            <a:r>
              <a:rPr lang="en-US" b="1" dirty="0">
                <a:latin typeface="Arial" panose="020B0604020202020204" pitchFamily="34" charset="0"/>
                <a:cs typeface="Arial" panose="020B0604020202020204" pitchFamily="34" charset="0"/>
              </a:rPr>
              <a:t>diversity</a:t>
            </a:r>
            <a:r>
              <a:rPr lang="en-US" dirty="0">
                <a:latin typeface="Arial" panose="020B0604020202020204" pitchFamily="34" charset="0"/>
                <a:cs typeface="Arial" panose="020B0604020202020204" pitchFamily="34" charset="0"/>
              </a:rPr>
              <a:t> (number of “species”).</a:t>
            </a:r>
            <a:endParaRPr lang="en-SE" dirty="0">
              <a:latin typeface="Arial" panose="020B0604020202020204" pitchFamily="34" charset="0"/>
              <a:cs typeface="Arial" panose="020B0604020202020204" pitchFamily="34" charset="0"/>
            </a:endParaRPr>
          </a:p>
        </p:txBody>
      </p:sp>
      <p:grpSp>
        <p:nvGrpSpPr>
          <p:cNvPr id="18" name="Group 17">
            <a:extLst>
              <a:ext uri="{FF2B5EF4-FFF2-40B4-BE49-F238E27FC236}">
                <a16:creationId xmlns:a16="http://schemas.microsoft.com/office/drawing/2014/main" id="{E4CA2D62-F30F-6013-D459-D07DF50F8F77}"/>
              </a:ext>
            </a:extLst>
          </p:cNvPr>
          <p:cNvGrpSpPr/>
          <p:nvPr/>
        </p:nvGrpSpPr>
        <p:grpSpPr>
          <a:xfrm>
            <a:off x="9690481" y="4646632"/>
            <a:ext cx="2501519" cy="1524808"/>
            <a:chOff x="9690481" y="4894358"/>
            <a:chExt cx="2501519" cy="1524808"/>
          </a:xfrm>
        </p:grpSpPr>
        <p:pic>
          <p:nvPicPr>
            <p:cNvPr id="16" name="Picture 15" descr="A diagram of different colored shapes&#10;&#10;Description automatically generated with medium confidence">
              <a:extLst>
                <a:ext uri="{FF2B5EF4-FFF2-40B4-BE49-F238E27FC236}">
                  <a16:creationId xmlns:a16="http://schemas.microsoft.com/office/drawing/2014/main" id="{639F0BBD-A23C-472F-7A5B-7BE65C7989C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478125" y="4894358"/>
              <a:ext cx="1645076" cy="1268830"/>
            </a:xfrm>
            <a:prstGeom prst="rect">
              <a:avLst/>
            </a:prstGeom>
          </p:spPr>
        </p:pic>
        <p:sp>
          <p:nvSpPr>
            <p:cNvPr id="17" name="TextBox 16">
              <a:extLst>
                <a:ext uri="{FF2B5EF4-FFF2-40B4-BE49-F238E27FC236}">
                  <a16:creationId xmlns:a16="http://schemas.microsoft.com/office/drawing/2014/main" id="{CB93ADC8-2062-2AF9-68BC-455171BC7F41}"/>
                </a:ext>
              </a:extLst>
            </p:cNvPr>
            <p:cNvSpPr txBox="1"/>
            <p:nvPr/>
          </p:nvSpPr>
          <p:spPr>
            <a:xfrm>
              <a:off x="9690481" y="6049834"/>
              <a:ext cx="2501519" cy="369332"/>
            </a:xfrm>
            <a:prstGeom prst="rect">
              <a:avLst/>
            </a:prstGeom>
            <a:noFill/>
          </p:spPr>
          <p:txBody>
            <a:bodyPr wrap="none" rtlCol="0">
              <a:spAutoFit/>
            </a:bodyPr>
            <a:lstStyle/>
            <a:p>
              <a:r>
                <a:rPr lang="en-US" dirty="0" err="1">
                  <a:solidFill>
                    <a:schemeClr val="bg2">
                      <a:lumMod val="75000"/>
                    </a:schemeClr>
                  </a:solidFill>
                  <a:latin typeface="Arial" panose="020B0604020202020204" pitchFamily="34" charset="0"/>
                  <a:cs typeface="Arial" panose="020B0604020202020204" pitchFamily="34" charset="0"/>
                </a:rPr>
                <a:t>Herlemann</a:t>
              </a:r>
              <a:r>
                <a:rPr lang="en-US" dirty="0">
                  <a:solidFill>
                    <a:schemeClr val="bg2">
                      <a:lumMod val="75000"/>
                    </a:schemeClr>
                  </a:solidFill>
                  <a:latin typeface="Arial" panose="020B0604020202020204" pitchFamily="34" charset="0"/>
                  <a:cs typeface="Arial" panose="020B0604020202020204" pitchFamily="34" charset="0"/>
                </a:rPr>
                <a:t> et al., 2011</a:t>
              </a:r>
              <a:endParaRPr lang="en-SE" dirty="0">
                <a:solidFill>
                  <a:schemeClr val="bg2">
                    <a:lumMod val="75000"/>
                  </a:schemeClr>
                </a:solidFill>
                <a:latin typeface="Arial" panose="020B0604020202020204" pitchFamily="34" charset="0"/>
                <a:cs typeface="Arial" panose="020B0604020202020204" pitchFamily="34" charset="0"/>
              </a:endParaRPr>
            </a:p>
          </p:txBody>
        </p:sp>
      </p:grpSp>
      <p:grpSp>
        <p:nvGrpSpPr>
          <p:cNvPr id="9" name="Group 8">
            <a:extLst>
              <a:ext uri="{FF2B5EF4-FFF2-40B4-BE49-F238E27FC236}">
                <a16:creationId xmlns:a16="http://schemas.microsoft.com/office/drawing/2014/main" id="{7044287A-60F3-4CDF-CCCE-704689155F3C}"/>
              </a:ext>
            </a:extLst>
          </p:cNvPr>
          <p:cNvGrpSpPr/>
          <p:nvPr/>
        </p:nvGrpSpPr>
        <p:grpSpPr>
          <a:xfrm>
            <a:off x="5351489" y="1589807"/>
            <a:ext cx="6456899" cy="2667793"/>
            <a:chOff x="5351489" y="1589807"/>
            <a:chExt cx="6456899" cy="2667793"/>
          </a:xfrm>
        </p:grpSpPr>
        <p:sp>
          <p:nvSpPr>
            <p:cNvPr id="3" name="Rectangle 2">
              <a:extLst>
                <a:ext uri="{FF2B5EF4-FFF2-40B4-BE49-F238E27FC236}">
                  <a16:creationId xmlns:a16="http://schemas.microsoft.com/office/drawing/2014/main" id="{36236FB1-5A35-1451-170D-B5EB5866AC74}"/>
                </a:ext>
              </a:extLst>
            </p:cNvPr>
            <p:cNvSpPr/>
            <p:nvPr/>
          </p:nvSpPr>
          <p:spPr>
            <a:xfrm>
              <a:off x="5351489" y="1589807"/>
              <a:ext cx="6456899" cy="239446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11" name="Arrow: Down 10">
              <a:extLst>
                <a:ext uri="{FF2B5EF4-FFF2-40B4-BE49-F238E27FC236}">
                  <a16:creationId xmlns:a16="http://schemas.microsoft.com/office/drawing/2014/main" id="{38C55FF2-257B-E77C-19AC-0388CF81D5D4}"/>
                </a:ext>
              </a:extLst>
            </p:cNvPr>
            <p:cNvSpPr/>
            <p:nvPr/>
          </p:nvSpPr>
          <p:spPr>
            <a:xfrm>
              <a:off x="8310116" y="3732551"/>
              <a:ext cx="554636" cy="525049"/>
            </a:xfrm>
            <a:prstGeom prst="downArrow">
              <a:avLst/>
            </a:prstGeom>
            <a:solidFill>
              <a:srgbClr val="000A7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latin typeface="Arial" panose="020B0604020202020204" pitchFamily="34" charset="0"/>
                <a:cs typeface="Arial" panose="020B0604020202020204" pitchFamily="34" charset="0"/>
              </a:endParaRPr>
            </a:p>
          </p:txBody>
        </p:sp>
        <p:grpSp>
          <p:nvGrpSpPr>
            <p:cNvPr id="7" name="Group 6">
              <a:extLst>
                <a:ext uri="{FF2B5EF4-FFF2-40B4-BE49-F238E27FC236}">
                  <a16:creationId xmlns:a16="http://schemas.microsoft.com/office/drawing/2014/main" id="{F0728D53-13B5-DE5E-FC69-6BF438C6A4C2}"/>
                </a:ext>
              </a:extLst>
            </p:cNvPr>
            <p:cNvGrpSpPr/>
            <p:nvPr/>
          </p:nvGrpSpPr>
          <p:grpSpPr>
            <a:xfrm>
              <a:off x="5500568" y="1826494"/>
              <a:ext cx="6182588" cy="1869695"/>
              <a:chOff x="5500568" y="1826494"/>
              <a:chExt cx="6182588" cy="1869695"/>
            </a:xfrm>
            <a:solidFill>
              <a:schemeClr val="bg1"/>
            </a:solidFill>
          </p:grpSpPr>
          <p:pic>
            <p:nvPicPr>
              <p:cNvPr id="8" name="Picture 7">
                <a:extLst>
                  <a:ext uri="{FF2B5EF4-FFF2-40B4-BE49-F238E27FC236}">
                    <a16:creationId xmlns:a16="http://schemas.microsoft.com/office/drawing/2014/main" id="{3EA6DDEF-C7AE-D021-3E4D-8677954C1A3C}"/>
                  </a:ext>
                </a:extLst>
              </p:cNvPr>
              <p:cNvPicPr>
                <a:picLocks noChangeAspect="1"/>
              </p:cNvPicPr>
              <p:nvPr/>
            </p:nvPicPr>
            <p:blipFill>
              <a:blip r:embed="rId7"/>
              <a:stretch>
                <a:fillRect/>
              </a:stretch>
            </p:blipFill>
            <p:spPr>
              <a:xfrm>
                <a:off x="6096000" y="1826494"/>
                <a:ext cx="4991725" cy="1316836"/>
              </a:xfrm>
              <a:prstGeom prst="rect">
                <a:avLst/>
              </a:prstGeom>
              <a:grpFill/>
            </p:spPr>
          </p:pic>
          <p:pic>
            <p:nvPicPr>
              <p:cNvPr id="5" name="Picture 4">
                <a:extLst>
                  <a:ext uri="{FF2B5EF4-FFF2-40B4-BE49-F238E27FC236}">
                    <a16:creationId xmlns:a16="http://schemas.microsoft.com/office/drawing/2014/main" id="{4BCDC7DB-80DD-469C-9FE4-3814EE3FA9D1}"/>
                  </a:ext>
                </a:extLst>
              </p:cNvPr>
              <p:cNvPicPr>
                <a:picLocks noChangeAspect="1"/>
              </p:cNvPicPr>
              <p:nvPr/>
            </p:nvPicPr>
            <p:blipFill>
              <a:blip r:embed="rId8"/>
              <a:stretch>
                <a:fillRect/>
              </a:stretch>
            </p:blipFill>
            <p:spPr>
              <a:xfrm>
                <a:off x="5500568" y="3124609"/>
                <a:ext cx="6182588" cy="571580"/>
              </a:xfrm>
              <a:prstGeom prst="rect">
                <a:avLst/>
              </a:prstGeom>
              <a:grpFill/>
            </p:spPr>
          </p:pic>
        </p:grpSp>
      </p:grpSp>
    </p:spTree>
    <p:extLst>
      <p:ext uri="{BB962C8B-B14F-4D97-AF65-F5344CB8AC3E}">
        <p14:creationId xmlns:p14="http://schemas.microsoft.com/office/powerpoint/2010/main" val="27829465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anim calcmode="lin" valueType="num">
                                      <p:cBhvr>
                                        <p:cTn id="15" dur="1000" fill="hold"/>
                                        <p:tgtEl>
                                          <p:spTgt spid="6"/>
                                        </p:tgtEl>
                                        <p:attrNameLst>
                                          <p:attrName>ppt_x</p:attrName>
                                        </p:attrNameLst>
                                      </p:cBhvr>
                                      <p:tavLst>
                                        <p:tav tm="0">
                                          <p:val>
                                            <p:strVal val="#ppt_x"/>
                                          </p:val>
                                        </p:tav>
                                        <p:tav tm="100000">
                                          <p:val>
                                            <p:strVal val="#ppt_x"/>
                                          </p:val>
                                        </p:tav>
                                      </p:tavLst>
                                    </p:anim>
                                    <p:anim calcmode="lin" valueType="num">
                                      <p:cBhvr>
                                        <p:cTn id="1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1000"/>
                                        <p:tgtEl>
                                          <p:spTgt spid="10"/>
                                        </p:tgtEl>
                                      </p:cBhvr>
                                    </p:animEffect>
                                    <p:anim calcmode="lin" valueType="num">
                                      <p:cBhvr>
                                        <p:cTn id="22" dur="1000" fill="hold"/>
                                        <p:tgtEl>
                                          <p:spTgt spid="10"/>
                                        </p:tgtEl>
                                        <p:attrNameLst>
                                          <p:attrName>ppt_x</p:attrName>
                                        </p:attrNameLst>
                                      </p:cBhvr>
                                      <p:tavLst>
                                        <p:tav tm="0">
                                          <p:val>
                                            <p:strVal val="#ppt_x"/>
                                          </p:val>
                                        </p:tav>
                                        <p:tav tm="100000">
                                          <p:val>
                                            <p:strVal val="#ppt_x"/>
                                          </p:val>
                                        </p:tav>
                                      </p:tavLst>
                                    </p:anim>
                                    <p:anim calcmode="lin" valueType="num">
                                      <p:cBhvr>
                                        <p:cTn id="23"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xit" presetSubtype="0" fill="hold" nodeType="clickEffect">
                                  <p:stCondLst>
                                    <p:cond delay="0"/>
                                  </p:stCondLst>
                                  <p:childTnLst>
                                    <p:animEffect transition="out" filter="fade">
                                      <p:cBhvr>
                                        <p:cTn id="27" dur="1000"/>
                                        <p:tgtEl>
                                          <p:spTgt spid="10"/>
                                        </p:tgtEl>
                                      </p:cBhvr>
                                    </p:animEffect>
                                    <p:anim calcmode="lin" valueType="num">
                                      <p:cBhvr>
                                        <p:cTn id="28" dur="1000"/>
                                        <p:tgtEl>
                                          <p:spTgt spid="10"/>
                                        </p:tgtEl>
                                        <p:attrNameLst>
                                          <p:attrName>ppt_x</p:attrName>
                                        </p:attrNameLst>
                                      </p:cBhvr>
                                      <p:tavLst>
                                        <p:tav tm="0">
                                          <p:val>
                                            <p:strVal val="ppt_x"/>
                                          </p:val>
                                        </p:tav>
                                        <p:tav tm="100000">
                                          <p:val>
                                            <p:strVal val="ppt_x"/>
                                          </p:val>
                                        </p:tav>
                                      </p:tavLst>
                                    </p:anim>
                                    <p:anim calcmode="lin" valueType="num">
                                      <p:cBhvr>
                                        <p:cTn id="29" dur="1000"/>
                                        <p:tgtEl>
                                          <p:spTgt spid="10"/>
                                        </p:tgtEl>
                                        <p:attrNameLst>
                                          <p:attrName>ppt_y</p:attrName>
                                        </p:attrNameLst>
                                      </p:cBhvr>
                                      <p:tavLst>
                                        <p:tav tm="0">
                                          <p:val>
                                            <p:strVal val="ppt_y"/>
                                          </p:val>
                                        </p:tav>
                                        <p:tav tm="100000">
                                          <p:val>
                                            <p:strVal val="ppt_y+.1"/>
                                          </p:val>
                                        </p:tav>
                                      </p:tavLst>
                                    </p:anim>
                                    <p:set>
                                      <p:cBhvr>
                                        <p:cTn id="30" dur="1" fill="hold">
                                          <p:stCondLst>
                                            <p:cond delay="999"/>
                                          </p:stCondLst>
                                        </p:cTn>
                                        <p:tgtEl>
                                          <p:spTgt spid="10"/>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fade">
                                      <p:cBhvr>
                                        <p:cTn id="35" dur="1000"/>
                                        <p:tgtEl>
                                          <p:spTgt spid="9"/>
                                        </p:tgtEl>
                                      </p:cBhvr>
                                    </p:animEffect>
                                    <p:anim calcmode="lin" valueType="num">
                                      <p:cBhvr>
                                        <p:cTn id="36" dur="1000" fill="hold"/>
                                        <p:tgtEl>
                                          <p:spTgt spid="9"/>
                                        </p:tgtEl>
                                        <p:attrNameLst>
                                          <p:attrName>ppt_x</p:attrName>
                                        </p:attrNameLst>
                                      </p:cBhvr>
                                      <p:tavLst>
                                        <p:tav tm="0">
                                          <p:val>
                                            <p:strVal val="#ppt_x"/>
                                          </p:val>
                                        </p:tav>
                                        <p:tav tm="100000">
                                          <p:val>
                                            <p:strVal val="#ppt_x"/>
                                          </p:val>
                                        </p:tav>
                                      </p:tavLst>
                                    </p:anim>
                                    <p:anim calcmode="lin" valueType="num">
                                      <p:cBhvr>
                                        <p:cTn id="37" dur="1000" fill="hold"/>
                                        <p:tgtEl>
                                          <p:spTgt spid="9"/>
                                        </p:tgtEl>
                                        <p:attrNameLst>
                                          <p:attrName>ppt_y</p:attrName>
                                        </p:attrNameLst>
                                      </p:cBhvr>
                                      <p:tavLst>
                                        <p:tav tm="0">
                                          <p:val>
                                            <p:strVal val="#ppt_y+.1"/>
                                          </p:val>
                                        </p:tav>
                                        <p:tav tm="100000">
                                          <p:val>
                                            <p:strVal val="#ppt_y"/>
                                          </p:val>
                                        </p:tav>
                                      </p:tavLst>
                                    </p:anim>
                                  </p:childTnLst>
                                </p:cTn>
                              </p:par>
                              <p:par>
                                <p:cTn id="38" presetID="42" presetClass="entr" presetSubtype="0" fill="hold" grpId="0" nodeType="withEffect">
                                  <p:stCondLst>
                                    <p:cond delay="0"/>
                                  </p:stCondLst>
                                  <p:childTnLst>
                                    <p:set>
                                      <p:cBhvr>
                                        <p:cTn id="39" dur="1" fill="hold">
                                          <p:stCondLst>
                                            <p:cond delay="0"/>
                                          </p:stCondLst>
                                        </p:cTn>
                                        <p:tgtEl>
                                          <p:spTgt spid="12"/>
                                        </p:tgtEl>
                                        <p:attrNameLst>
                                          <p:attrName>style.visibility</p:attrName>
                                        </p:attrNameLst>
                                      </p:cBhvr>
                                      <p:to>
                                        <p:strVal val="visible"/>
                                      </p:to>
                                    </p:set>
                                    <p:animEffect transition="in" filter="fade">
                                      <p:cBhvr>
                                        <p:cTn id="40" dur="1000"/>
                                        <p:tgtEl>
                                          <p:spTgt spid="12"/>
                                        </p:tgtEl>
                                      </p:cBhvr>
                                    </p:animEffect>
                                    <p:anim calcmode="lin" valueType="num">
                                      <p:cBhvr>
                                        <p:cTn id="41" dur="1000" fill="hold"/>
                                        <p:tgtEl>
                                          <p:spTgt spid="12"/>
                                        </p:tgtEl>
                                        <p:attrNameLst>
                                          <p:attrName>ppt_x</p:attrName>
                                        </p:attrNameLst>
                                      </p:cBhvr>
                                      <p:tavLst>
                                        <p:tav tm="0">
                                          <p:val>
                                            <p:strVal val="#ppt_x"/>
                                          </p:val>
                                        </p:tav>
                                        <p:tav tm="100000">
                                          <p:val>
                                            <p:strVal val="#ppt_x"/>
                                          </p:val>
                                        </p:tav>
                                      </p:tavLst>
                                    </p:anim>
                                    <p:anim calcmode="lin" valueType="num">
                                      <p:cBhvr>
                                        <p:cTn id="42"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42" presetClass="entr" presetSubtype="0" fill="hold" grpId="0" nodeType="click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fade">
                                      <p:cBhvr>
                                        <p:cTn id="47" dur="1000"/>
                                        <p:tgtEl>
                                          <p:spTgt spid="14"/>
                                        </p:tgtEl>
                                      </p:cBhvr>
                                    </p:animEffect>
                                    <p:anim calcmode="lin" valueType="num">
                                      <p:cBhvr>
                                        <p:cTn id="48" dur="1000" fill="hold"/>
                                        <p:tgtEl>
                                          <p:spTgt spid="14"/>
                                        </p:tgtEl>
                                        <p:attrNameLst>
                                          <p:attrName>ppt_x</p:attrName>
                                        </p:attrNameLst>
                                      </p:cBhvr>
                                      <p:tavLst>
                                        <p:tav tm="0">
                                          <p:val>
                                            <p:strVal val="#ppt_x"/>
                                          </p:val>
                                        </p:tav>
                                        <p:tav tm="100000">
                                          <p:val>
                                            <p:strVal val="#ppt_x"/>
                                          </p:val>
                                        </p:tav>
                                      </p:tavLst>
                                    </p:anim>
                                    <p:anim calcmode="lin" valueType="num">
                                      <p:cBhvr>
                                        <p:cTn id="49"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42" presetClass="entr" presetSubtype="0" fill="hold" nodeType="clickEffect">
                                  <p:stCondLst>
                                    <p:cond delay="0"/>
                                  </p:stCondLst>
                                  <p:childTnLst>
                                    <p:set>
                                      <p:cBhvr>
                                        <p:cTn id="53" dur="1" fill="hold">
                                          <p:stCondLst>
                                            <p:cond delay="0"/>
                                          </p:stCondLst>
                                        </p:cTn>
                                        <p:tgtEl>
                                          <p:spTgt spid="18"/>
                                        </p:tgtEl>
                                        <p:attrNameLst>
                                          <p:attrName>style.visibility</p:attrName>
                                        </p:attrNameLst>
                                      </p:cBhvr>
                                      <p:to>
                                        <p:strVal val="visible"/>
                                      </p:to>
                                    </p:set>
                                    <p:animEffect transition="in" filter="fade">
                                      <p:cBhvr>
                                        <p:cTn id="54" dur="1000"/>
                                        <p:tgtEl>
                                          <p:spTgt spid="18"/>
                                        </p:tgtEl>
                                      </p:cBhvr>
                                    </p:animEffect>
                                    <p:anim calcmode="lin" valueType="num">
                                      <p:cBhvr>
                                        <p:cTn id="55" dur="1000" fill="hold"/>
                                        <p:tgtEl>
                                          <p:spTgt spid="18"/>
                                        </p:tgtEl>
                                        <p:attrNameLst>
                                          <p:attrName>ppt_x</p:attrName>
                                        </p:attrNameLst>
                                      </p:cBhvr>
                                      <p:tavLst>
                                        <p:tav tm="0">
                                          <p:val>
                                            <p:strVal val="#ppt_x"/>
                                          </p:val>
                                        </p:tav>
                                        <p:tav tm="100000">
                                          <p:val>
                                            <p:strVal val="#ppt_x"/>
                                          </p:val>
                                        </p:tav>
                                      </p:tavLst>
                                    </p:anim>
                                    <p:anim calcmode="lin" valueType="num">
                                      <p:cBhvr>
                                        <p:cTn id="56"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C3B0C332-6807-0CB0-13F4-04973628247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017911" y="1849120"/>
            <a:ext cx="8782110" cy="3935794"/>
          </a:xfrm>
          <a:prstGeom prst="rect">
            <a:avLst/>
          </a:prstGeom>
        </p:spPr>
      </p:pic>
      <p:sp>
        <p:nvSpPr>
          <p:cNvPr id="9" name="TextBox 8">
            <a:extLst>
              <a:ext uri="{FF2B5EF4-FFF2-40B4-BE49-F238E27FC236}">
                <a16:creationId xmlns:a16="http://schemas.microsoft.com/office/drawing/2014/main" id="{B584C4F4-0FCB-CBD5-42FB-634D00F81F20}"/>
              </a:ext>
            </a:extLst>
          </p:cNvPr>
          <p:cNvSpPr txBox="1"/>
          <p:nvPr/>
        </p:nvSpPr>
        <p:spPr>
          <a:xfrm>
            <a:off x="1951319" y="5784914"/>
            <a:ext cx="9504081" cy="523220"/>
          </a:xfrm>
          <a:prstGeom prst="rect">
            <a:avLst/>
          </a:prstGeom>
          <a:noFill/>
        </p:spPr>
        <p:txBody>
          <a:bodyPr wrap="square" rtlCol="0">
            <a:spAutoFit/>
          </a:bodyPr>
          <a:lstStyle/>
          <a:p>
            <a:r>
              <a:rPr lang="en-US" sz="2800" b="1" dirty="0">
                <a:latin typeface="Arial" panose="020B0604020202020204" pitchFamily="34" charset="0"/>
                <a:cs typeface="Arial" panose="020B0604020202020204" pitchFamily="34" charset="0"/>
              </a:rPr>
              <a:t>Metagenomes:  </a:t>
            </a:r>
            <a:r>
              <a:rPr lang="en-US" sz="2800" dirty="0">
                <a:solidFill>
                  <a:srgbClr val="008000"/>
                </a:solidFill>
                <a:latin typeface="Arial" panose="020B0604020202020204" pitchFamily="34" charset="0"/>
                <a:cs typeface="Arial" panose="020B0604020202020204" pitchFamily="34" charset="0"/>
              </a:rPr>
              <a:t>416 freshwater</a:t>
            </a:r>
            <a:r>
              <a:rPr lang="en-US" sz="2800" dirty="0">
                <a:latin typeface="Arial" panose="020B0604020202020204" pitchFamily="34" charset="0"/>
                <a:cs typeface="Arial" panose="020B0604020202020204" pitchFamily="34" charset="0"/>
              </a:rPr>
              <a:t>,</a:t>
            </a:r>
            <a:r>
              <a:rPr lang="pl-PL" sz="2800" dirty="0">
                <a:latin typeface="Arial" panose="020B0604020202020204" pitchFamily="34" charset="0"/>
                <a:cs typeface="Arial" panose="020B0604020202020204" pitchFamily="34" charset="0"/>
              </a:rPr>
              <a:t> </a:t>
            </a:r>
            <a:r>
              <a:rPr lang="pl-PL" sz="2800" dirty="0">
                <a:solidFill>
                  <a:srgbClr val="C837AB"/>
                </a:solidFill>
                <a:latin typeface="Arial" panose="020B0604020202020204" pitchFamily="34" charset="0"/>
                <a:cs typeface="Arial" panose="020B0604020202020204" pitchFamily="34" charset="0"/>
              </a:rPr>
              <a:t>126</a:t>
            </a:r>
            <a:r>
              <a:rPr lang="en-US" sz="2800" dirty="0">
                <a:solidFill>
                  <a:srgbClr val="C837AB"/>
                </a:solidFill>
                <a:latin typeface="Arial" panose="020B0604020202020204" pitchFamily="34" charset="0"/>
                <a:cs typeface="Arial" panose="020B0604020202020204" pitchFamily="34" charset="0"/>
              </a:rPr>
              <a:t> brackish</a:t>
            </a:r>
            <a:r>
              <a:rPr lang="en-US" sz="2800" dirty="0">
                <a:latin typeface="Arial" panose="020B0604020202020204" pitchFamily="34" charset="0"/>
                <a:cs typeface="Arial" panose="020B0604020202020204" pitchFamily="34" charset="0"/>
              </a:rPr>
              <a:t>, </a:t>
            </a:r>
            <a:r>
              <a:rPr lang="en-US" sz="2800" dirty="0">
                <a:solidFill>
                  <a:srgbClr val="0044AA"/>
                </a:solidFill>
                <a:latin typeface="Arial" panose="020B0604020202020204" pitchFamily="34" charset="0"/>
                <a:cs typeface="Arial" panose="020B0604020202020204" pitchFamily="34" charset="0"/>
              </a:rPr>
              <a:t>243 marine </a:t>
            </a:r>
          </a:p>
        </p:txBody>
      </p:sp>
      <p:graphicFrame>
        <p:nvGraphicFramePr>
          <p:cNvPr id="5" name="Table 4">
            <a:extLst>
              <a:ext uri="{FF2B5EF4-FFF2-40B4-BE49-F238E27FC236}">
                <a16:creationId xmlns:a16="http://schemas.microsoft.com/office/drawing/2014/main" id="{31C88B44-91D3-9F28-D11A-F4347CA1723C}"/>
              </a:ext>
            </a:extLst>
          </p:cNvPr>
          <p:cNvGraphicFramePr>
            <a:graphicFrameLocks noGrp="1"/>
          </p:cNvGraphicFramePr>
          <p:nvPr>
            <p:extLst>
              <p:ext uri="{D42A27DB-BD31-4B8C-83A1-F6EECF244321}">
                <p14:modId xmlns:p14="http://schemas.microsoft.com/office/powerpoint/2010/main" val="561485758"/>
              </p:ext>
            </p:extLst>
          </p:nvPr>
        </p:nvGraphicFramePr>
        <p:xfrm>
          <a:off x="465631" y="1849120"/>
          <a:ext cx="1285347" cy="4974223"/>
        </p:xfrm>
        <a:graphic>
          <a:graphicData uri="http://schemas.openxmlformats.org/drawingml/2006/table">
            <a:tbl>
              <a:tblPr/>
              <a:tblGrid>
                <a:gridCol w="1285347">
                  <a:extLst>
                    <a:ext uri="{9D8B030D-6E8A-4147-A177-3AD203B41FA5}">
                      <a16:colId xmlns:a16="http://schemas.microsoft.com/office/drawing/2014/main" val="2728268244"/>
                    </a:ext>
                  </a:extLst>
                </a:gridCol>
              </a:tblGrid>
              <a:tr h="613321">
                <a:tc>
                  <a:txBody>
                    <a:bodyPr/>
                    <a:lstStyle/>
                    <a:p>
                      <a:pPr rtl="0" fontAlgn="t">
                        <a:spcBef>
                          <a:spcPts val="0"/>
                        </a:spcBef>
                        <a:spcAft>
                          <a:spcPts val="0"/>
                        </a:spcAft>
                      </a:pPr>
                      <a:r>
                        <a:rPr lang="en-US" sz="1800" b="0" i="0" u="none" strike="noStrike" dirty="0">
                          <a:solidFill>
                            <a:schemeClr val="bg1"/>
                          </a:solidFill>
                          <a:effectLst/>
                          <a:latin typeface="Arial" panose="020B0604020202020204" pitchFamily="34" charset="0"/>
                        </a:rPr>
                        <a:t>Linz et al. (2018)</a:t>
                      </a:r>
                      <a:endParaRPr lang="en-US" sz="1800" dirty="0">
                        <a:solidFill>
                          <a:schemeClr val="bg1"/>
                        </a:solidFill>
                        <a:effectLst/>
                      </a:endParaRPr>
                    </a:p>
                  </a:txBody>
                  <a:tcPr marL="34813" marR="34813" marT="34813" marB="34813">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75000"/>
                      </a:schemeClr>
                    </a:solidFill>
                  </a:tcPr>
                </a:tc>
                <a:extLst>
                  <a:ext uri="{0D108BD9-81ED-4DB2-BD59-A6C34878D82A}">
                    <a16:rowId xmlns:a16="http://schemas.microsoft.com/office/drawing/2014/main" val="3948212096"/>
                  </a:ext>
                </a:extLst>
              </a:tr>
              <a:tr h="150948">
                <a:tc>
                  <a:txBody>
                    <a:bodyPr/>
                    <a:lstStyle/>
                    <a:p>
                      <a:pPr rtl="0" fontAlgn="t">
                        <a:spcBef>
                          <a:spcPts val="0"/>
                        </a:spcBef>
                        <a:spcAft>
                          <a:spcPts val="0"/>
                        </a:spcAft>
                      </a:pPr>
                      <a:r>
                        <a:rPr lang="en-US" sz="1800" b="0" i="0" u="none" strike="noStrike" dirty="0">
                          <a:solidFill>
                            <a:schemeClr val="bg1"/>
                          </a:solidFill>
                          <a:effectLst/>
                          <a:latin typeface="Arial" panose="020B0604020202020204" pitchFamily="34" charset="0"/>
                        </a:rPr>
                        <a:t>Buck et al. (2021)</a:t>
                      </a:r>
                      <a:endParaRPr lang="en-US" sz="1800" dirty="0">
                        <a:solidFill>
                          <a:schemeClr val="bg1"/>
                        </a:solidFill>
                        <a:effectLst/>
                      </a:endParaRPr>
                    </a:p>
                  </a:txBody>
                  <a:tcPr marL="34813" marR="34813" marT="34813" marB="34813">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75000"/>
                      </a:schemeClr>
                    </a:solidFill>
                  </a:tcPr>
                </a:tc>
                <a:extLst>
                  <a:ext uri="{0D108BD9-81ED-4DB2-BD59-A6C34878D82A}">
                    <a16:rowId xmlns:a16="http://schemas.microsoft.com/office/drawing/2014/main" val="2369521744"/>
                  </a:ext>
                </a:extLst>
              </a:tr>
              <a:tr h="990307">
                <a:tc>
                  <a:txBody>
                    <a:bodyPr/>
                    <a:lstStyle/>
                    <a:p>
                      <a:pPr rtl="0" fontAlgn="t">
                        <a:spcBef>
                          <a:spcPts val="0"/>
                        </a:spcBef>
                        <a:spcAft>
                          <a:spcPts val="0"/>
                        </a:spcAft>
                      </a:pPr>
                      <a:r>
                        <a:rPr lang="en-US" sz="1800" b="0" i="0" u="none" strike="noStrike" dirty="0">
                          <a:solidFill>
                            <a:schemeClr val="bg1"/>
                          </a:solidFill>
                          <a:effectLst/>
                          <a:latin typeface="Arial" panose="020B0604020202020204" pitchFamily="34" charset="0"/>
                        </a:rPr>
                        <a:t>Cabello-</a:t>
                      </a:r>
                      <a:r>
                        <a:rPr lang="en-US" sz="1800" b="0" i="0" u="none" strike="noStrike" dirty="0" err="1">
                          <a:solidFill>
                            <a:schemeClr val="bg1"/>
                          </a:solidFill>
                          <a:effectLst/>
                          <a:latin typeface="Arial" panose="020B0604020202020204" pitchFamily="34" charset="0"/>
                        </a:rPr>
                        <a:t>Yeves</a:t>
                      </a:r>
                      <a:r>
                        <a:rPr lang="en-US" sz="1800" b="0" i="0" u="none" strike="noStrike" dirty="0">
                          <a:solidFill>
                            <a:schemeClr val="bg1"/>
                          </a:solidFill>
                          <a:effectLst/>
                          <a:latin typeface="Arial" panose="020B0604020202020204" pitchFamily="34" charset="0"/>
                        </a:rPr>
                        <a:t> et.al. (2018)</a:t>
                      </a:r>
                      <a:endParaRPr lang="en-US" sz="1800" dirty="0">
                        <a:solidFill>
                          <a:schemeClr val="bg1"/>
                        </a:solidFill>
                        <a:effectLst/>
                      </a:endParaRPr>
                    </a:p>
                  </a:txBody>
                  <a:tcPr marL="34813" marR="34813" marT="34813" marB="34813">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75000"/>
                      </a:schemeClr>
                    </a:solidFill>
                  </a:tcPr>
                </a:tc>
                <a:extLst>
                  <a:ext uri="{0D108BD9-81ED-4DB2-BD59-A6C34878D82A}">
                    <a16:rowId xmlns:a16="http://schemas.microsoft.com/office/drawing/2014/main" val="1428590540"/>
                  </a:ext>
                </a:extLst>
              </a:tr>
              <a:tr h="613321">
                <a:tc>
                  <a:txBody>
                    <a:bodyPr/>
                    <a:lstStyle/>
                    <a:p>
                      <a:pPr rtl="0" fontAlgn="t">
                        <a:spcBef>
                          <a:spcPts val="0"/>
                        </a:spcBef>
                        <a:spcAft>
                          <a:spcPts val="0"/>
                        </a:spcAft>
                      </a:pPr>
                      <a:r>
                        <a:rPr lang="en-US" sz="1800" b="0" i="0" u="none" strike="noStrike" dirty="0" err="1">
                          <a:solidFill>
                            <a:schemeClr val="bg1"/>
                          </a:solidFill>
                          <a:effectLst/>
                          <a:latin typeface="Arial" panose="020B0604020202020204" pitchFamily="34" charset="0"/>
                        </a:rPr>
                        <a:t>Alneberg</a:t>
                      </a:r>
                      <a:r>
                        <a:rPr lang="en-US" sz="1800" b="0" i="0" u="none" strike="noStrike" dirty="0">
                          <a:solidFill>
                            <a:schemeClr val="bg1"/>
                          </a:solidFill>
                          <a:effectLst/>
                          <a:latin typeface="Arial" panose="020B0604020202020204" pitchFamily="34" charset="0"/>
                        </a:rPr>
                        <a:t> et al. (2020)</a:t>
                      </a:r>
                      <a:endParaRPr lang="en-US" sz="1800" dirty="0">
                        <a:solidFill>
                          <a:schemeClr val="bg1"/>
                        </a:solidFill>
                        <a:effectLst/>
                      </a:endParaRPr>
                    </a:p>
                  </a:txBody>
                  <a:tcPr marL="34813" marR="34813" marT="34813" marB="34813">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837AB"/>
                    </a:solidFill>
                  </a:tcPr>
                </a:tc>
                <a:extLst>
                  <a:ext uri="{0D108BD9-81ED-4DB2-BD59-A6C34878D82A}">
                    <a16:rowId xmlns:a16="http://schemas.microsoft.com/office/drawing/2014/main" val="1200154556"/>
                  </a:ext>
                </a:extLst>
              </a:tr>
              <a:tr h="811412">
                <a:tc>
                  <a:txBody>
                    <a:bodyPr/>
                    <a:lstStyle/>
                    <a:p>
                      <a:pPr rtl="0" fontAlgn="t">
                        <a:spcBef>
                          <a:spcPts val="0"/>
                        </a:spcBef>
                        <a:spcAft>
                          <a:spcPts val="0"/>
                        </a:spcAft>
                      </a:pPr>
                      <a:r>
                        <a:rPr lang="en-US" sz="1800" b="0" i="0" u="none" strike="noStrike" dirty="0" err="1">
                          <a:solidFill>
                            <a:schemeClr val="bg1"/>
                          </a:solidFill>
                          <a:effectLst/>
                          <a:latin typeface="Arial" panose="020B0604020202020204" pitchFamily="34" charset="0"/>
                        </a:rPr>
                        <a:t>Mehrshad</a:t>
                      </a:r>
                      <a:r>
                        <a:rPr lang="en-US" sz="1800" b="0" i="0" u="none" strike="noStrike" dirty="0">
                          <a:solidFill>
                            <a:schemeClr val="bg1"/>
                          </a:solidFill>
                          <a:effectLst/>
                          <a:latin typeface="Arial" panose="020B0604020202020204" pitchFamily="34" charset="0"/>
                        </a:rPr>
                        <a:t> et al. (2016)</a:t>
                      </a:r>
                      <a:endParaRPr lang="en-US" sz="1800" dirty="0">
                        <a:solidFill>
                          <a:schemeClr val="bg1"/>
                        </a:solidFill>
                        <a:effectLst/>
                      </a:endParaRPr>
                    </a:p>
                  </a:txBody>
                  <a:tcPr marL="34813" marR="34813" marT="34813" marB="34813">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837AB"/>
                    </a:solidFill>
                  </a:tcPr>
                </a:tc>
                <a:extLst>
                  <a:ext uri="{0D108BD9-81ED-4DB2-BD59-A6C34878D82A}">
                    <a16:rowId xmlns:a16="http://schemas.microsoft.com/office/drawing/2014/main" val="3369418166"/>
                  </a:ext>
                </a:extLst>
              </a:tr>
              <a:tr h="613321">
                <a:tc>
                  <a:txBody>
                    <a:bodyPr/>
                    <a:lstStyle/>
                    <a:p>
                      <a:pPr rtl="0" fontAlgn="t">
                        <a:spcBef>
                          <a:spcPts val="0"/>
                        </a:spcBef>
                        <a:spcAft>
                          <a:spcPts val="0"/>
                        </a:spcAft>
                      </a:pPr>
                      <a:r>
                        <a:rPr lang="en-US" sz="1800" b="0" i="0" u="none" strike="noStrike" dirty="0">
                          <a:solidFill>
                            <a:schemeClr val="bg1"/>
                          </a:solidFill>
                          <a:effectLst/>
                          <a:latin typeface="Arial" panose="020B0604020202020204" pitchFamily="34" charset="0"/>
                        </a:rPr>
                        <a:t>Tully et al. (2018)</a:t>
                      </a:r>
                      <a:endParaRPr lang="en-US" sz="1800" dirty="0">
                        <a:solidFill>
                          <a:schemeClr val="bg1"/>
                        </a:solidFill>
                        <a:effectLst/>
                      </a:endParaRPr>
                    </a:p>
                  </a:txBody>
                  <a:tcPr marL="34813" marR="34813" marT="34813" marB="34813">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44AA"/>
                    </a:solidFill>
                  </a:tcPr>
                </a:tc>
                <a:extLst>
                  <a:ext uri="{0D108BD9-81ED-4DB2-BD59-A6C34878D82A}">
                    <a16:rowId xmlns:a16="http://schemas.microsoft.com/office/drawing/2014/main" val="1032267688"/>
                  </a:ext>
                </a:extLst>
              </a:tr>
              <a:tr h="613321">
                <a:tc>
                  <a:txBody>
                    <a:bodyPr/>
                    <a:lstStyle/>
                    <a:p>
                      <a:pPr rtl="0" fontAlgn="t">
                        <a:spcBef>
                          <a:spcPts val="0"/>
                        </a:spcBef>
                        <a:spcAft>
                          <a:spcPts val="0"/>
                        </a:spcAft>
                      </a:pPr>
                      <a:r>
                        <a:rPr lang="en-US" sz="1800" b="0" i="0" u="none" strike="noStrike" dirty="0">
                          <a:solidFill>
                            <a:schemeClr val="bg1"/>
                          </a:solidFill>
                          <a:effectLst/>
                          <a:latin typeface="Arial" panose="020B0604020202020204" pitchFamily="34" charset="0"/>
                        </a:rPr>
                        <a:t>Delmont et al. (2017)</a:t>
                      </a:r>
                      <a:endParaRPr lang="en-US" sz="1800" dirty="0">
                        <a:solidFill>
                          <a:schemeClr val="bg1"/>
                        </a:solidFill>
                        <a:effectLst/>
                      </a:endParaRPr>
                    </a:p>
                  </a:txBody>
                  <a:tcPr marL="34813" marR="34813" marT="34813" marB="34813">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44AA"/>
                    </a:solidFill>
                  </a:tcPr>
                </a:tc>
                <a:extLst>
                  <a:ext uri="{0D108BD9-81ED-4DB2-BD59-A6C34878D82A}">
                    <a16:rowId xmlns:a16="http://schemas.microsoft.com/office/drawing/2014/main" val="3838056797"/>
                  </a:ext>
                </a:extLst>
              </a:tr>
            </a:tbl>
          </a:graphicData>
        </a:graphic>
      </p:graphicFrame>
      <p:sp>
        <p:nvSpPr>
          <p:cNvPr id="3" name="TextBox 2">
            <a:extLst>
              <a:ext uri="{FF2B5EF4-FFF2-40B4-BE49-F238E27FC236}">
                <a16:creationId xmlns:a16="http://schemas.microsoft.com/office/drawing/2014/main" id="{AFFEF6D9-A6E2-CC1E-04D5-933A05181816}"/>
              </a:ext>
            </a:extLst>
          </p:cNvPr>
          <p:cNvSpPr txBox="1"/>
          <p:nvPr/>
        </p:nvSpPr>
        <p:spPr>
          <a:xfrm>
            <a:off x="1951319" y="6303477"/>
            <a:ext cx="8915293" cy="707886"/>
          </a:xfrm>
          <a:prstGeom prst="rect">
            <a:avLst/>
          </a:prstGeom>
          <a:noFill/>
        </p:spPr>
        <p:txBody>
          <a:bodyPr wrap="square" rtlCol="0">
            <a:spAutoFit/>
          </a:bodyPr>
          <a:lstStyle/>
          <a:p>
            <a:r>
              <a:rPr lang="en-US" sz="2000" b="1" dirty="0">
                <a:latin typeface="Arial" panose="020B0604020202020204" pitchFamily="34" charset="0"/>
                <a:cs typeface="Arial" panose="020B0604020202020204" pitchFamily="34" charset="0"/>
              </a:rPr>
              <a:t>11,276</a:t>
            </a:r>
            <a:r>
              <a:rPr lang="pl-PL" sz="2000" b="1" dirty="0">
                <a:latin typeface="Arial" panose="020B0604020202020204" pitchFamily="34" charset="0"/>
                <a:cs typeface="Arial" panose="020B0604020202020204" pitchFamily="34" charset="0"/>
              </a:rPr>
              <a:t> </a:t>
            </a:r>
            <a:r>
              <a:rPr lang="en-US" sz="2000" b="1" dirty="0">
                <a:latin typeface="Arial" panose="020B0604020202020204" pitchFamily="34" charset="0"/>
                <a:cs typeface="Arial" panose="020B0604020202020204" pitchFamily="34" charset="0"/>
              </a:rPr>
              <a:t>MAGs</a:t>
            </a:r>
            <a:r>
              <a:rPr lang="pl-PL" sz="2000" b="1" dirty="0">
                <a:latin typeface="Arial" panose="020B0604020202020204" pitchFamily="34" charset="0"/>
                <a:cs typeface="Arial" panose="020B0604020202020204" pitchFamily="34" charset="0"/>
              </a:rPr>
              <a:t>; </a:t>
            </a:r>
            <a:r>
              <a:rPr lang="pl-PL" sz="2000" dirty="0">
                <a:latin typeface="Arial" panose="020B0604020202020204" pitchFamily="34" charset="0"/>
                <a:cs typeface="Arial" panose="020B0604020202020204" pitchFamily="34" charset="0"/>
              </a:rPr>
              <a:t>3575 ~</a:t>
            </a:r>
            <a:r>
              <a:rPr lang="pl-PL" sz="2000" dirty="0" err="1">
                <a:latin typeface="Arial" panose="020B0604020202020204" pitchFamily="34" charset="0"/>
                <a:cs typeface="Arial" panose="020B0604020202020204" pitchFamily="34" charset="0"/>
              </a:rPr>
              <a:t>species</a:t>
            </a:r>
            <a:r>
              <a:rPr lang="pl-PL" sz="2000" dirty="0">
                <a:latin typeface="Arial" panose="020B0604020202020204" pitchFamily="34" charset="0"/>
                <a:cs typeface="Arial" panose="020B0604020202020204" pitchFamily="34" charset="0"/>
              </a:rPr>
              <a:t>: </a:t>
            </a:r>
            <a:r>
              <a:rPr lang="pl-PL" sz="2000" dirty="0">
                <a:solidFill>
                  <a:srgbClr val="008000"/>
                </a:solidFill>
                <a:latin typeface="Arial" panose="020B0604020202020204" pitchFamily="34" charset="0"/>
                <a:cs typeface="Arial" panose="020B0604020202020204" pitchFamily="34" charset="0"/>
              </a:rPr>
              <a:t>2073</a:t>
            </a:r>
            <a:r>
              <a:rPr lang="en-US" sz="2000" dirty="0">
                <a:solidFill>
                  <a:srgbClr val="008000"/>
                </a:solidFill>
                <a:latin typeface="Arial" panose="020B0604020202020204" pitchFamily="34" charset="0"/>
                <a:cs typeface="Arial" panose="020B0604020202020204" pitchFamily="34" charset="0"/>
              </a:rPr>
              <a:t> freshwater</a:t>
            </a:r>
            <a:r>
              <a:rPr lang="en-US" sz="2000" dirty="0">
                <a:latin typeface="Arial" panose="020B0604020202020204" pitchFamily="34" charset="0"/>
                <a:cs typeface="Arial" panose="020B0604020202020204" pitchFamily="34" charset="0"/>
              </a:rPr>
              <a:t>,</a:t>
            </a:r>
            <a:r>
              <a:rPr lang="pl-PL" sz="2000" dirty="0">
                <a:latin typeface="Arial" panose="020B0604020202020204" pitchFamily="34" charset="0"/>
                <a:cs typeface="Arial" panose="020B0604020202020204" pitchFamily="34" charset="0"/>
              </a:rPr>
              <a:t> </a:t>
            </a:r>
            <a:r>
              <a:rPr lang="pl-PL" sz="2000" dirty="0">
                <a:solidFill>
                  <a:srgbClr val="C837AB"/>
                </a:solidFill>
                <a:latin typeface="Arial" panose="020B0604020202020204" pitchFamily="34" charset="0"/>
                <a:cs typeface="Arial" panose="020B0604020202020204" pitchFamily="34" charset="0"/>
              </a:rPr>
              <a:t>498</a:t>
            </a:r>
            <a:r>
              <a:rPr lang="en-US" sz="2000" dirty="0">
                <a:solidFill>
                  <a:srgbClr val="C837AB"/>
                </a:solidFill>
                <a:latin typeface="Arial" panose="020B0604020202020204" pitchFamily="34" charset="0"/>
                <a:cs typeface="Arial" panose="020B0604020202020204" pitchFamily="34" charset="0"/>
              </a:rPr>
              <a:t> brackish</a:t>
            </a:r>
            <a:r>
              <a:rPr lang="en-US" sz="2000" dirty="0">
                <a:latin typeface="Arial" panose="020B0604020202020204" pitchFamily="34" charset="0"/>
                <a:cs typeface="Arial" panose="020B0604020202020204" pitchFamily="34" charset="0"/>
              </a:rPr>
              <a:t>, </a:t>
            </a:r>
            <a:r>
              <a:rPr lang="pl-PL" sz="2000" dirty="0">
                <a:solidFill>
                  <a:srgbClr val="0044AA"/>
                </a:solidFill>
                <a:latin typeface="Arial" panose="020B0604020202020204" pitchFamily="34" charset="0"/>
                <a:cs typeface="Arial" panose="020B0604020202020204" pitchFamily="34" charset="0"/>
              </a:rPr>
              <a:t>1004</a:t>
            </a:r>
            <a:r>
              <a:rPr lang="en-US" sz="2000" dirty="0">
                <a:solidFill>
                  <a:srgbClr val="0044AA"/>
                </a:solidFill>
                <a:latin typeface="Arial" panose="020B0604020202020204" pitchFamily="34" charset="0"/>
                <a:cs typeface="Arial" panose="020B0604020202020204" pitchFamily="34" charset="0"/>
              </a:rPr>
              <a:t> marine</a:t>
            </a:r>
            <a:r>
              <a:rPr lang="pl-PL" sz="2000" dirty="0">
                <a:latin typeface="Arial" panose="020B0604020202020204" pitchFamily="34" charset="0"/>
                <a:cs typeface="Arial" panose="020B0604020202020204" pitchFamily="34" charset="0"/>
              </a:rPr>
              <a:t> </a:t>
            </a:r>
          </a:p>
          <a:p>
            <a:endParaRPr lang="en-US" sz="2000" b="1" dirty="0">
              <a:latin typeface="Arial" panose="020B0604020202020204" pitchFamily="34" charset="0"/>
              <a:cs typeface="Arial" panose="020B0604020202020204" pitchFamily="34" charset="0"/>
            </a:endParaRPr>
          </a:p>
        </p:txBody>
      </p:sp>
      <p:grpSp>
        <p:nvGrpSpPr>
          <p:cNvPr id="11" name="Group 10">
            <a:extLst>
              <a:ext uri="{FF2B5EF4-FFF2-40B4-BE49-F238E27FC236}">
                <a16:creationId xmlns:a16="http://schemas.microsoft.com/office/drawing/2014/main" id="{712823D6-0494-0AC2-FD9B-E5845CFD612A}"/>
              </a:ext>
            </a:extLst>
          </p:cNvPr>
          <p:cNvGrpSpPr/>
          <p:nvPr/>
        </p:nvGrpSpPr>
        <p:grpSpPr>
          <a:xfrm>
            <a:off x="2397392" y="-13611"/>
            <a:ext cx="7397215" cy="1742009"/>
            <a:chOff x="991161" y="2548328"/>
            <a:chExt cx="10362639" cy="2440352"/>
          </a:xfrm>
        </p:grpSpPr>
        <p:pic>
          <p:nvPicPr>
            <p:cNvPr id="8" name="Picture 7">
              <a:extLst>
                <a:ext uri="{FF2B5EF4-FFF2-40B4-BE49-F238E27FC236}">
                  <a16:creationId xmlns:a16="http://schemas.microsoft.com/office/drawing/2014/main" id="{45687970-8227-53EC-7BF4-EC46BC7AA14C}"/>
                </a:ext>
              </a:extLst>
            </p:cNvPr>
            <p:cNvPicPr>
              <a:picLocks noChangeAspect="1"/>
            </p:cNvPicPr>
            <p:nvPr/>
          </p:nvPicPr>
          <p:blipFill>
            <a:blip r:embed="rId4"/>
            <a:stretch>
              <a:fillRect/>
            </a:stretch>
          </p:blipFill>
          <p:spPr>
            <a:xfrm>
              <a:off x="991161" y="3493405"/>
              <a:ext cx="10209678" cy="1495275"/>
            </a:xfrm>
            <a:prstGeom prst="rect">
              <a:avLst/>
            </a:prstGeom>
          </p:spPr>
        </p:pic>
        <p:pic>
          <p:nvPicPr>
            <p:cNvPr id="10" name="Picture 9">
              <a:extLst>
                <a:ext uri="{FF2B5EF4-FFF2-40B4-BE49-F238E27FC236}">
                  <a16:creationId xmlns:a16="http://schemas.microsoft.com/office/drawing/2014/main" id="{B3083594-DA09-1FA7-4546-6357F925A265}"/>
                </a:ext>
              </a:extLst>
            </p:cNvPr>
            <p:cNvPicPr>
              <a:picLocks noChangeAspect="1"/>
            </p:cNvPicPr>
            <p:nvPr/>
          </p:nvPicPr>
          <p:blipFill>
            <a:blip r:embed="rId5"/>
            <a:stretch>
              <a:fillRect/>
            </a:stretch>
          </p:blipFill>
          <p:spPr>
            <a:xfrm>
              <a:off x="991161" y="2548328"/>
              <a:ext cx="5762343" cy="945077"/>
            </a:xfrm>
            <a:prstGeom prst="rect">
              <a:avLst/>
            </a:prstGeom>
          </p:spPr>
        </p:pic>
        <p:sp>
          <p:nvSpPr>
            <p:cNvPr id="12" name="Rectangle 11">
              <a:extLst>
                <a:ext uri="{FF2B5EF4-FFF2-40B4-BE49-F238E27FC236}">
                  <a16:creationId xmlns:a16="http://schemas.microsoft.com/office/drawing/2014/main" id="{D631CEFE-2E81-95AC-0548-8FFC9EFEF223}"/>
                </a:ext>
              </a:extLst>
            </p:cNvPr>
            <p:cNvSpPr/>
            <p:nvPr/>
          </p:nvSpPr>
          <p:spPr>
            <a:xfrm>
              <a:off x="10058400" y="4586990"/>
              <a:ext cx="1295400" cy="40169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grpSp>
    </p:spTree>
    <p:extLst>
      <p:ext uri="{BB962C8B-B14F-4D97-AF65-F5344CB8AC3E}">
        <p14:creationId xmlns:p14="http://schemas.microsoft.com/office/powerpoint/2010/main" val="18340570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03263D-54D5-6D18-D6B2-430A1720CE5B}"/>
              </a:ext>
            </a:extLst>
          </p:cNvPr>
          <p:cNvSpPr>
            <a:spLocks noGrp="1"/>
          </p:cNvSpPr>
          <p:nvPr>
            <p:ph type="title"/>
          </p:nvPr>
        </p:nvSpPr>
        <p:spPr/>
        <p:txBody>
          <a:bodyPr/>
          <a:lstStyle/>
          <a:p>
            <a:pPr algn="ctr"/>
            <a:r>
              <a:rPr lang="pl-PL" dirty="0" err="1">
                <a:latin typeface="Arial" panose="020B0604020202020204" pitchFamily="34" charset="0"/>
                <a:cs typeface="Arial" panose="020B0604020202020204" pitchFamily="34" charset="0"/>
              </a:rPr>
              <a:t>Species-level</a:t>
            </a:r>
            <a:r>
              <a:rPr lang="pl-PL" dirty="0">
                <a:latin typeface="Arial" panose="020B0604020202020204" pitchFamily="34" charset="0"/>
                <a:cs typeface="Arial" panose="020B0604020202020204" pitchFamily="34" charset="0"/>
              </a:rPr>
              <a:t> </a:t>
            </a:r>
            <a:r>
              <a:rPr lang="pl-PL" dirty="0" err="1">
                <a:latin typeface="Arial" panose="020B0604020202020204" pitchFamily="34" charset="0"/>
                <a:cs typeface="Arial" panose="020B0604020202020204" pitchFamily="34" charset="0"/>
              </a:rPr>
              <a:t>separation</a:t>
            </a:r>
            <a:r>
              <a:rPr lang="pl-PL" dirty="0">
                <a:latin typeface="Arial" panose="020B0604020202020204" pitchFamily="34" charset="0"/>
                <a:cs typeface="Arial" panose="020B0604020202020204" pitchFamily="34" charset="0"/>
              </a:rPr>
              <a:t> </a:t>
            </a:r>
            <a:r>
              <a:rPr lang="pl-PL" dirty="0" err="1">
                <a:latin typeface="Arial" panose="020B0604020202020204" pitchFamily="34" charset="0"/>
                <a:cs typeface="Arial" panose="020B0604020202020204" pitchFamily="34" charset="0"/>
              </a:rPr>
              <a:t>between</a:t>
            </a:r>
            <a:r>
              <a:rPr lang="pl-PL" dirty="0">
                <a:latin typeface="Arial" panose="020B0604020202020204" pitchFamily="34" charset="0"/>
                <a:cs typeface="Arial" panose="020B0604020202020204" pitchFamily="34" charset="0"/>
              </a:rPr>
              <a:t> </a:t>
            </a:r>
            <a:r>
              <a:rPr lang="pl-PL" dirty="0" err="1">
                <a:latin typeface="Arial" panose="020B0604020202020204" pitchFamily="34" charset="0"/>
                <a:cs typeface="Arial" panose="020B0604020202020204" pitchFamily="34" charset="0"/>
              </a:rPr>
              <a:t>biomes</a:t>
            </a:r>
            <a:endParaRPr lang="en-GB" dirty="0">
              <a:latin typeface="Arial" panose="020B0604020202020204" pitchFamily="34" charset="0"/>
              <a:cs typeface="Arial" panose="020B0604020202020204" pitchFamily="34" charset="0"/>
            </a:endParaRPr>
          </a:p>
        </p:txBody>
      </p:sp>
      <p:grpSp>
        <p:nvGrpSpPr>
          <p:cNvPr id="10" name="Group 9">
            <a:extLst>
              <a:ext uri="{FF2B5EF4-FFF2-40B4-BE49-F238E27FC236}">
                <a16:creationId xmlns:a16="http://schemas.microsoft.com/office/drawing/2014/main" id="{C24222CE-93DA-6368-3929-2B305359CEB5}"/>
              </a:ext>
            </a:extLst>
          </p:cNvPr>
          <p:cNvGrpSpPr/>
          <p:nvPr/>
        </p:nvGrpSpPr>
        <p:grpSpPr>
          <a:xfrm>
            <a:off x="6943855" y="1832929"/>
            <a:ext cx="5037989" cy="2694282"/>
            <a:chOff x="6706971" y="1690688"/>
            <a:chExt cx="6120029" cy="3272949"/>
          </a:xfrm>
        </p:grpSpPr>
        <p:pic>
          <p:nvPicPr>
            <p:cNvPr id="4" name="Picture 3" descr="Diagram&#10;&#10;Description automatically generated">
              <a:extLst>
                <a:ext uri="{FF2B5EF4-FFF2-40B4-BE49-F238E27FC236}">
                  <a16:creationId xmlns:a16="http://schemas.microsoft.com/office/drawing/2014/main" id="{3CC89D8F-978D-A75C-23CB-95AFF68763D5}"/>
                </a:ext>
              </a:extLst>
            </p:cNvPr>
            <p:cNvPicPr>
              <a:picLocks noChangeAspect="1"/>
            </p:cNvPicPr>
            <p:nvPr/>
          </p:nvPicPr>
          <p:blipFill rotWithShape="1">
            <a:blip r:embed="rId3">
              <a:extLst>
                <a:ext uri="{28A0092B-C50C-407E-A947-70E740481C1C}">
                  <a14:useLocalDpi xmlns:a14="http://schemas.microsoft.com/office/drawing/2010/main" val="0"/>
                </a:ext>
              </a:extLst>
            </a:blip>
            <a:srcRect t="76296"/>
            <a:stretch/>
          </p:blipFill>
          <p:spPr>
            <a:xfrm>
              <a:off x="6706971" y="3338037"/>
              <a:ext cx="6120029" cy="1625600"/>
            </a:xfrm>
            <a:prstGeom prst="rect">
              <a:avLst/>
            </a:prstGeom>
          </p:spPr>
        </p:pic>
        <p:pic>
          <p:nvPicPr>
            <p:cNvPr id="7" name="Picture 6" descr="Diagram&#10;&#10;Description automatically generated">
              <a:extLst>
                <a:ext uri="{FF2B5EF4-FFF2-40B4-BE49-F238E27FC236}">
                  <a16:creationId xmlns:a16="http://schemas.microsoft.com/office/drawing/2014/main" id="{DB6EF34C-14B1-073F-6445-86FFEDCEB9BC}"/>
                </a:ext>
              </a:extLst>
            </p:cNvPr>
            <p:cNvPicPr>
              <a:picLocks noChangeAspect="1"/>
            </p:cNvPicPr>
            <p:nvPr/>
          </p:nvPicPr>
          <p:blipFill rotWithShape="1">
            <a:blip r:embed="rId3">
              <a:extLst>
                <a:ext uri="{28A0092B-C50C-407E-A947-70E740481C1C}">
                  <a14:useLocalDpi xmlns:a14="http://schemas.microsoft.com/office/drawing/2010/main" val="0"/>
                </a:ext>
              </a:extLst>
            </a:blip>
            <a:srcRect b="78370"/>
            <a:stretch/>
          </p:blipFill>
          <p:spPr>
            <a:xfrm>
              <a:off x="6706971" y="1690688"/>
              <a:ext cx="6120029" cy="1483360"/>
            </a:xfrm>
            <a:prstGeom prst="rect">
              <a:avLst/>
            </a:prstGeom>
          </p:spPr>
        </p:pic>
      </p:grpSp>
      <p:sp>
        <p:nvSpPr>
          <p:cNvPr id="12" name="TextBox 11">
            <a:extLst>
              <a:ext uri="{FF2B5EF4-FFF2-40B4-BE49-F238E27FC236}">
                <a16:creationId xmlns:a16="http://schemas.microsoft.com/office/drawing/2014/main" id="{62CF1819-8B63-7B4D-AA86-C37648E7EDD4}"/>
              </a:ext>
            </a:extLst>
          </p:cNvPr>
          <p:cNvSpPr txBox="1"/>
          <p:nvPr/>
        </p:nvSpPr>
        <p:spPr>
          <a:xfrm>
            <a:off x="8236029" y="4756229"/>
            <a:ext cx="2453640" cy="1736646"/>
          </a:xfrm>
          <a:prstGeom prst="roundRect">
            <a:avLst/>
          </a:prstGeom>
          <a:solidFill>
            <a:schemeClr val="accent2"/>
          </a:solidFill>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pl-PL" sz="2400" dirty="0">
                <a:solidFill>
                  <a:schemeClr val="bg1"/>
                </a:solidFill>
                <a:latin typeface="Arial" panose="020B0604020202020204" pitchFamily="34" charset="0"/>
                <a:cs typeface="Arial" panose="020B0604020202020204" pitchFamily="34" charset="0"/>
              </a:rPr>
              <a:t>Geographic micro diversity within </a:t>
            </a:r>
            <a:r>
              <a:rPr lang="en-US" sz="2400" dirty="0">
                <a:solidFill>
                  <a:schemeClr val="bg1"/>
                </a:solidFill>
                <a:latin typeface="Arial" panose="020B0604020202020204" pitchFamily="34" charset="0"/>
                <a:cs typeface="Arial" panose="020B0604020202020204" pitchFamily="34" charset="0"/>
              </a:rPr>
              <a:t>the </a:t>
            </a:r>
            <a:r>
              <a:rPr lang="pl-PL" sz="2400" dirty="0">
                <a:solidFill>
                  <a:schemeClr val="bg1"/>
                </a:solidFill>
                <a:latin typeface="Arial" panose="020B0604020202020204" pitchFamily="34" charset="0"/>
                <a:cs typeface="Arial" panose="020B0604020202020204" pitchFamily="34" charset="0"/>
              </a:rPr>
              <a:t>brackish biome</a:t>
            </a:r>
            <a:endParaRPr lang="en-GB" sz="2400" dirty="0">
              <a:solidFill>
                <a:schemeClr val="bg1"/>
              </a:solidFill>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706092CF-EDC8-9F03-E3E3-E5D16E76E16B}"/>
              </a:ext>
            </a:extLst>
          </p:cNvPr>
          <p:cNvSpPr txBox="1"/>
          <p:nvPr/>
        </p:nvSpPr>
        <p:spPr>
          <a:xfrm>
            <a:off x="2245938" y="5372054"/>
            <a:ext cx="3015609" cy="1328023"/>
          </a:xfrm>
          <a:prstGeom prst="roundRect">
            <a:avLst/>
          </a:prstGeom>
          <a:solidFill>
            <a:schemeClr val="accent2"/>
          </a:solidFill>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pl-PL" sz="2400" dirty="0" err="1">
                <a:solidFill>
                  <a:schemeClr val="bg1"/>
                </a:solidFill>
                <a:latin typeface="Arial" panose="020B0604020202020204" pitchFamily="34" charset="0"/>
                <a:cs typeface="Arial" panose="020B0604020202020204" pitchFamily="34" charset="0"/>
              </a:rPr>
              <a:t>Species-level</a:t>
            </a:r>
            <a:r>
              <a:rPr lang="pl-PL" sz="2400" dirty="0">
                <a:solidFill>
                  <a:schemeClr val="bg1"/>
                </a:solidFill>
                <a:latin typeface="Arial" panose="020B0604020202020204" pitchFamily="34" charset="0"/>
                <a:cs typeface="Arial" panose="020B0604020202020204" pitchFamily="34" charset="0"/>
              </a:rPr>
              <a:t> </a:t>
            </a:r>
            <a:r>
              <a:rPr lang="pl-PL" sz="2400" dirty="0" err="1">
                <a:solidFill>
                  <a:schemeClr val="bg1"/>
                </a:solidFill>
                <a:latin typeface="Arial" panose="020B0604020202020204" pitchFamily="34" charset="0"/>
                <a:cs typeface="Arial" panose="020B0604020202020204" pitchFamily="34" charset="0"/>
              </a:rPr>
              <a:t>separation</a:t>
            </a:r>
            <a:r>
              <a:rPr lang="pl-PL" sz="2400" dirty="0">
                <a:solidFill>
                  <a:schemeClr val="bg1"/>
                </a:solidFill>
                <a:latin typeface="Arial" panose="020B0604020202020204" pitchFamily="34" charset="0"/>
                <a:cs typeface="Arial" panose="020B0604020202020204" pitchFamily="34" charset="0"/>
              </a:rPr>
              <a:t> </a:t>
            </a:r>
            <a:r>
              <a:rPr lang="pl-PL" sz="2400" dirty="0" err="1">
                <a:solidFill>
                  <a:schemeClr val="bg1"/>
                </a:solidFill>
                <a:latin typeface="Arial" panose="020B0604020202020204" pitchFamily="34" charset="0"/>
                <a:cs typeface="Arial" panose="020B0604020202020204" pitchFamily="34" charset="0"/>
              </a:rPr>
              <a:t>between</a:t>
            </a:r>
            <a:r>
              <a:rPr lang="pl-PL" sz="2400" dirty="0">
                <a:solidFill>
                  <a:schemeClr val="bg1"/>
                </a:solidFill>
                <a:latin typeface="Arial" panose="020B0604020202020204" pitchFamily="34" charset="0"/>
                <a:cs typeface="Arial" panose="020B0604020202020204" pitchFamily="34" charset="0"/>
              </a:rPr>
              <a:t> </a:t>
            </a:r>
            <a:r>
              <a:rPr lang="pl-PL" sz="2400" dirty="0" err="1">
                <a:solidFill>
                  <a:schemeClr val="bg1"/>
                </a:solidFill>
                <a:latin typeface="Arial" panose="020B0604020202020204" pitchFamily="34" charset="0"/>
                <a:cs typeface="Arial" panose="020B0604020202020204" pitchFamily="34" charset="0"/>
              </a:rPr>
              <a:t>biomes</a:t>
            </a:r>
            <a:endParaRPr lang="en-GB" sz="2400" dirty="0">
              <a:solidFill>
                <a:schemeClr val="bg1"/>
              </a:solidFill>
              <a:latin typeface="Arial" panose="020B0604020202020204" pitchFamily="34" charset="0"/>
              <a:cs typeface="Arial" panose="020B0604020202020204" pitchFamily="34" charset="0"/>
            </a:endParaRPr>
          </a:p>
        </p:txBody>
      </p:sp>
      <p:grpSp>
        <p:nvGrpSpPr>
          <p:cNvPr id="14" name="Group 13">
            <a:extLst>
              <a:ext uri="{FF2B5EF4-FFF2-40B4-BE49-F238E27FC236}">
                <a16:creationId xmlns:a16="http://schemas.microsoft.com/office/drawing/2014/main" id="{94303E94-0BF6-0080-1CE6-5396AEFBC6AB}"/>
              </a:ext>
            </a:extLst>
          </p:cNvPr>
          <p:cNvGrpSpPr/>
          <p:nvPr/>
        </p:nvGrpSpPr>
        <p:grpSpPr>
          <a:xfrm>
            <a:off x="363232" y="1485945"/>
            <a:ext cx="6219055" cy="3886109"/>
            <a:chOff x="363232" y="1485945"/>
            <a:chExt cx="6219055" cy="3886109"/>
          </a:xfrm>
        </p:grpSpPr>
        <p:pic>
          <p:nvPicPr>
            <p:cNvPr id="5" name="Picture 4" descr="A diagram of different types of circles&#10;&#10;Description automatically generated">
              <a:extLst>
                <a:ext uri="{FF2B5EF4-FFF2-40B4-BE49-F238E27FC236}">
                  <a16:creationId xmlns:a16="http://schemas.microsoft.com/office/drawing/2014/main" id="{1C02760B-E1C2-2862-E886-4AB1020099FF}"/>
                </a:ext>
              </a:extLst>
            </p:cNvPr>
            <p:cNvPicPr>
              <a:picLocks noChangeAspect="1"/>
            </p:cNvPicPr>
            <p:nvPr/>
          </p:nvPicPr>
          <p:blipFill>
            <a:blip r:embed="rId4" cstate="print">
              <a:extLst>
                <a:ext uri="{28A0092B-C50C-407E-A947-70E740481C1C}">
                  <a14:useLocalDpi xmlns:a14="http://schemas.microsoft.com/office/drawing/2010/main" val="0"/>
                </a:ext>
              </a:extLst>
            </a:blip>
            <a:srcRect r="36305"/>
            <a:stretch/>
          </p:blipFill>
          <p:spPr>
            <a:xfrm>
              <a:off x="363232" y="1485945"/>
              <a:ext cx="6219055" cy="3886109"/>
            </a:xfrm>
            <a:prstGeom prst="rect">
              <a:avLst/>
            </a:prstGeom>
          </p:spPr>
        </p:pic>
        <p:sp>
          <p:nvSpPr>
            <p:cNvPr id="13" name="Rectangle 12">
              <a:extLst>
                <a:ext uri="{FF2B5EF4-FFF2-40B4-BE49-F238E27FC236}">
                  <a16:creationId xmlns:a16="http://schemas.microsoft.com/office/drawing/2014/main" id="{EA7A5730-35E7-C903-A0D5-A34748322C52}"/>
                </a:ext>
              </a:extLst>
            </p:cNvPr>
            <p:cNvSpPr/>
            <p:nvPr/>
          </p:nvSpPr>
          <p:spPr>
            <a:xfrm>
              <a:off x="390940" y="1541463"/>
              <a:ext cx="1110644" cy="11049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851374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1000"/>
                                        <p:tgtEl>
                                          <p:spTgt spid="10"/>
                                        </p:tgtEl>
                                      </p:cBhvr>
                                    </p:animEffect>
                                    <p:anim calcmode="lin" valueType="num">
                                      <p:cBhvr>
                                        <p:cTn id="15" dur="1000" fill="hold"/>
                                        <p:tgtEl>
                                          <p:spTgt spid="10"/>
                                        </p:tgtEl>
                                        <p:attrNameLst>
                                          <p:attrName>ppt_x</p:attrName>
                                        </p:attrNameLst>
                                      </p:cBhvr>
                                      <p:tavLst>
                                        <p:tav tm="0">
                                          <p:val>
                                            <p:strVal val="#ppt_x"/>
                                          </p:val>
                                        </p:tav>
                                        <p:tav tm="100000">
                                          <p:val>
                                            <p:strVal val="#ppt_x"/>
                                          </p:val>
                                        </p:tav>
                                      </p:tavLst>
                                    </p:anim>
                                    <p:anim calcmode="lin" valueType="num">
                                      <p:cBhvr>
                                        <p:cTn id="16"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1000"/>
                                        <p:tgtEl>
                                          <p:spTgt spid="12"/>
                                        </p:tgtEl>
                                      </p:cBhvr>
                                    </p:animEffect>
                                    <p:anim calcmode="lin" valueType="num">
                                      <p:cBhvr>
                                        <p:cTn id="22" dur="1000" fill="hold"/>
                                        <p:tgtEl>
                                          <p:spTgt spid="12"/>
                                        </p:tgtEl>
                                        <p:attrNameLst>
                                          <p:attrName>ppt_x</p:attrName>
                                        </p:attrNameLst>
                                      </p:cBhvr>
                                      <p:tavLst>
                                        <p:tav tm="0">
                                          <p:val>
                                            <p:strVal val="#ppt_x"/>
                                          </p:val>
                                        </p:tav>
                                        <p:tav tm="100000">
                                          <p:val>
                                            <p:strVal val="#ppt_x"/>
                                          </p:val>
                                        </p:tav>
                                      </p:tavLst>
                                    </p:anim>
                                    <p:anim calcmode="lin" valueType="num">
                                      <p:cBhvr>
                                        <p:cTn id="23"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1C745A-3C51-F32A-7E07-7F5E4E0ED357}"/>
              </a:ext>
            </a:extLst>
          </p:cNvPr>
          <p:cNvSpPr>
            <a:spLocks noGrp="1"/>
          </p:cNvSpPr>
          <p:nvPr>
            <p:ph type="title"/>
          </p:nvPr>
        </p:nvSpPr>
        <p:spPr>
          <a:xfrm>
            <a:off x="593272" y="344781"/>
            <a:ext cx="11005457" cy="1325563"/>
          </a:xfrm>
        </p:spPr>
        <p:txBody>
          <a:bodyPr>
            <a:normAutofit fontScale="90000"/>
          </a:bodyPr>
          <a:lstStyle/>
          <a:p>
            <a:pPr algn="ctr"/>
            <a:r>
              <a:rPr lang="pl-PL" dirty="0">
                <a:latin typeface="Arial" panose="020B0604020202020204" pitchFamily="34" charset="0"/>
                <a:cs typeface="Arial" panose="020B0604020202020204" pitchFamily="34" charset="0"/>
              </a:rPr>
              <a:t>Cross-biome transitions were</a:t>
            </a:r>
            <a:r>
              <a:rPr lang="en-US" dirty="0">
                <a:latin typeface="Arial" panose="020B0604020202020204" pitchFamily="34" charset="0"/>
                <a:cs typeface="Arial" panose="020B0604020202020204" pitchFamily="34" charset="0"/>
              </a:rPr>
              <a:t> </a:t>
            </a:r>
            <a:r>
              <a:rPr lang="pl-PL" dirty="0">
                <a:latin typeface="Arial" panose="020B0604020202020204" pitchFamily="34" charset="0"/>
                <a:cs typeface="Arial" panose="020B0604020202020204" pitchFamily="34" charset="0"/>
              </a:rPr>
              <a:t>rare, ancient and</a:t>
            </a:r>
            <a:br>
              <a:rPr lang="pl-PL" dirty="0">
                <a:latin typeface="Arial" panose="020B0604020202020204" pitchFamily="34" charset="0"/>
                <a:cs typeface="Arial" panose="020B0604020202020204" pitchFamily="34" charset="0"/>
              </a:rPr>
            </a:br>
            <a:r>
              <a:rPr lang="pl-PL" dirty="0">
                <a:latin typeface="Arial" panose="020B0604020202020204" pitchFamily="34" charset="0"/>
                <a:cs typeface="Arial" panose="020B0604020202020204" pitchFamily="34" charset="0"/>
              </a:rPr>
              <a:t>more often into than out of the brackish biome</a:t>
            </a:r>
            <a:endParaRPr lang="en-GB"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BEDA1438-A688-4464-9CCD-565098BE6B44}"/>
              </a:ext>
            </a:extLst>
          </p:cNvPr>
          <p:cNvSpPr txBox="1"/>
          <p:nvPr/>
        </p:nvSpPr>
        <p:spPr>
          <a:xfrm>
            <a:off x="83973" y="1843928"/>
            <a:ext cx="3018758" cy="919401"/>
          </a:xfrm>
          <a:prstGeom prst="roundRect">
            <a:avLst/>
          </a:prstGeom>
          <a:solidFill>
            <a:schemeClr val="bg1"/>
          </a:solidFill>
          <a:ln>
            <a:solidFill>
              <a:schemeClr val="bg1"/>
            </a:solidFill>
          </a:ln>
        </p:spPr>
        <p:txBody>
          <a:bodyPr wrap="square" rtlCol="0">
            <a:spAutoFit/>
          </a:bodyPr>
          <a:lstStyle/>
          <a:p>
            <a:pPr algn="ctr"/>
            <a:r>
              <a:rPr lang="en-US" sz="1600" b="1" dirty="0">
                <a:solidFill>
                  <a:sysClr val="windowText" lastClr="000000"/>
                </a:solidFill>
                <a:latin typeface="Arial" panose="020B0604020202020204" pitchFamily="34" charset="0"/>
                <a:cs typeface="Arial" panose="020B0604020202020204" pitchFamily="34" charset="0"/>
              </a:rPr>
              <a:t>Transitions as pairs of </a:t>
            </a:r>
            <a:r>
              <a:rPr lang="en-US" sz="1600" b="1" dirty="0" err="1">
                <a:solidFill>
                  <a:sysClr val="windowText" lastClr="000000"/>
                </a:solidFill>
                <a:latin typeface="Arial" panose="020B0604020202020204" pitchFamily="34" charset="0"/>
                <a:cs typeface="Arial" panose="020B0604020202020204" pitchFamily="34" charset="0"/>
              </a:rPr>
              <a:t>monobiomic</a:t>
            </a:r>
            <a:r>
              <a:rPr lang="en-US" sz="1600" b="1" dirty="0">
                <a:solidFill>
                  <a:sysClr val="windowText" lastClr="000000"/>
                </a:solidFill>
                <a:latin typeface="Arial" panose="020B0604020202020204" pitchFamily="34" charset="0"/>
                <a:cs typeface="Arial" panose="020B0604020202020204" pitchFamily="34" charset="0"/>
              </a:rPr>
              <a:t> sister groups (MSGs)</a:t>
            </a:r>
          </a:p>
        </p:txBody>
      </p:sp>
      <p:pic>
        <p:nvPicPr>
          <p:cNvPr id="6" name="Picture 5" descr="A picture containing chart&#10;&#10;Description automatically generated">
            <a:extLst>
              <a:ext uri="{FF2B5EF4-FFF2-40B4-BE49-F238E27FC236}">
                <a16:creationId xmlns:a16="http://schemas.microsoft.com/office/drawing/2014/main" id="{110181F0-C359-07AD-23B8-AF669B5BBA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3779" y="4611076"/>
            <a:ext cx="1797103" cy="2055786"/>
          </a:xfrm>
          <a:prstGeom prst="rect">
            <a:avLst/>
          </a:prstGeom>
        </p:spPr>
      </p:pic>
      <p:pic>
        <p:nvPicPr>
          <p:cNvPr id="15" name="Content Placeholder 4" descr="Chart&#10;&#10;Description automatically generated">
            <a:extLst>
              <a:ext uri="{FF2B5EF4-FFF2-40B4-BE49-F238E27FC236}">
                <a16:creationId xmlns:a16="http://schemas.microsoft.com/office/drawing/2014/main" id="{699526AB-AD0F-4230-2032-2CDDF98E07DD}"/>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67289" t="35097" b="31242"/>
          <a:stretch/>
        </p:blipFill>
        <p:spPr>
          <a:xfrm>
            <a:off x="7061200" y="2509030"/>
            <a:ext cx="4590018" cy="3304716"/>
          </a:xfrm>
        </p:spPr>
      </p:pic>
      <p:cxnSp>
        <p:nvCxnSpPr>
          <p:cNvPr id="16" name="Straight Arrow Connector 15">
            <a:extLst>
              <a:ext uri="{FF2B5EF4-FFF2-40B4-BE49-F238E27FC236}">
                <a16:creationId xmlns:a16="http://schemas.microsoft.com/office/drawing/2014/main" id="{F6729779-7E52-434B-1742-70BF892F6016}"/>
              </a:ext>
            </a:extLst>
          </p:cNvPr>
          <p:cNvCxnSpPr>
            <a:cxnSpLocks/>
          </p:cNvCxnSpPr>
          <p:nvPr/>
        </p:nvCxnSpPr>
        <p:spPr>
          <a:xfrm>
            <a:off x="9073393" y="2424857"/>
            <a:ext cx="1" cy="2276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CD76EC1A-BBF8-3DD7-99E9-6719E853526F}"/>
              </a:ext>
            </a:extLst>
          </p:cNvPr>
          <p:cNvSpPr txBox="1"/>
          <p:nvPr/>
        </p:nvSpPr>
        <p:spPr>
          <a:xfrm>
            <a:off x="8082388" y="1842770"/>
            <a:ext cx="2763715" cy="276999"/>
          </a:xfrm>
          <a:prstGeom prst="rect">
            <a:avLst/>
          </a:prstGeom>
          <a:noFill/>
        </p:spPr>
        <p:txBody>
          <a:bodyPr wrap="square" rtlCol="0">
            <a:spAutoFit/>
          </a:bodyPr>
          <a:lstStyle/>
          <a:p>
            <a:r>
              <a:rPr lang="en-SE" sz="1200" dirty="0">
                <a:latin typeface="Arial" panose="020B0604020202020204" pitchFamily="34" charset="0"/>
                <a:cs typeface="Arial" panose="020B0604020202020204" pitchFamily="34" charset="0"/>
              </a:rPr>
              <a:t>Age of:  </a:t>
            </a:r>
            <a:r>
              <a:rPr lang="en-SE" sz="1200" b="1" dirty="0">
                <a:latin typeface="Arial" panose="020B0604020202020204" pitchFamily="34" charset="0"/>
                <a:cs typeface="Arial" panose="020B0604020202020204" pitchFamily="34" charset="0"/>
              </a:rPr>
              <a:t>Baltic Sea</a:t>
            </a:r>
            <a:r>
              <a:rPr lang="en-SE" sz="1200" dirty="0">
                <a:latin typeface="Arial" panose="020B0604020202020204" pitchFamily="34" charset="0"/>
                <a:cs typeface="Arial" panose="020B0604020202020204" pitchFamily="34" charset="0"/>
              </a:rPr>
              <a:t> </a:t>
            </a:r>
            <a:r>
              <a:rPr lang="pl-PL" sz="1200" dirty="0">
                <a:latin typeface="Arial" panose="020B0604020202020204" pitchFamily="34" charset="0"/>
                <a:cs typeface="Arial" panose="020B0604020202020204" pitchFamily="34" charset="0"/>
              </a:rPr>
              <a:t> </a:t>
            </a:r>
            <a:r>
              <a:rPr lang="en-SE" sz="1200" b="1" dirty="0">
                <a:latin typeface="Arial" panose="020B0604020202020204" pitchFamily="34" charset="0"/>
                <a:cs typeface="Arial" panose="020B0604020202020204" pitchFamily="34" charset="0"/>
              </a:rPr>
              <a:t>Caspian Sea</a:t>
            </a:r>
          </a:p>
        </p:txBody>
      </p:sp>
      <p:sp>
        <p:nvSpPr>
          <p:cNvPr id="18" name="TextBox 17">
            <a:extLst>
              <a:ext uri="{FF2B5EF4-FFF2-40B4-BE49-F238E27FC236}">
                <a16:creationId xmlns:a16="http://schemas.microsoft.com/office/drawing/2014/main" id="{A7B83A6D-359A-AA99-F3A5-234A92659DE4}"/>
              </a:ext>
            </a:extLst>
          </p:cNvPr>
          <p:cNvSpPr txBox="1"/>
          <p:nvPr/>
        </p:nvSpPr>
        <p:spPr>
          <a:xfrm>
            <a:off x="8848482" y="2099137"/>
            <a:ext cx="573120" cy="276999"/>
          </a:xfrm>
          <a:prstGeom prst="rect">
            <a:avLst/>
          </a:prstGeom>
          <a:noFill/>
        </p:spPr>
        <p:txBody>
          <a:bodyPr wrap="square" rtlCol="0">
            <a:spAutoFit/>
          </a:bodyPr>
          <a:lstStyle/>
          <a:p>
            <a:r>
              <a:rPr lang="pl-PL" sz="1200" b="1" dirty="0">
                <a:latin typeface="Arial" panose="020B0604020202020204" pitchFamily="34" charset="0"/>
                <a:cs typeface="Arial" panose="020B0604020202020204" pitchFamily="34" charset="0"/>
              </a:rPr>
              <a:t>8 </a:t>
            </a:r>
            <a:r>
              <a:rPr lang="pl-PL" sz="1200" b="1" dirty="0" err="1">
                <a:latin typeface="Arial" panose="020B0604020202020204" pitchFamily="34" charset="0"/>
                <a:cs typeface="Arial" panose="020B0604020202020204" pitchFamily="34" charset="0"/>
              </a:rPr>
              <a:t>kya</a:t>
            </a:r>
            <a:endParaRPr lang="en-GB" sz="1200" b="1" dirty="0">
              <a:latin typeface="Arial" panose="020B0604020202020204" pitchFamily="34" charset="0"/>
              <a:cs typeface="Arial" panose="020B0604020202020204" pitchFamily="34" charset="0"/>
            </a:endParaRPr>
          </a:p>
        </p:txBody>
      </p:sp>
      <p:sp>
        <p:nvSpPr>
          <p:cNvPr id="19" name="TextBox 18">
            <a:extLst>
              <a:ext uri="{FF2B5EF4-FFF2-40B4-BE49-F238E27FC236}">
                <a16:creationId xmlns:a16="http://schemas.microsoft.com/office/drawing/2014/main" id="{978280F0-B21E-ED16-5834-938BB5C704AA}"/>
              </a:ext>
            </a:extLst>
          </p:cNvPr>
          <p:cNvSpPr txBox="1"/>
          <p:nvPr/>
        </p:nvSpPr>
        <p:spPr>
          <a:xfrm>
            <a:off x="9633505" y="2099138"/>
            <a:ext cx="787971" cy="276999"/>
          </a:xfrm>
          <a:prstGeom prst="rect">
            <a:avLst/>
          </a:prstGeom>
          <a:noFill/>
        </p:spPr>
        <p:txBody>
          <a:bodyPr wrap="square" rtlCol="0">
            <a:spAutoFit/>
          </a:bodyPr>
          <a:lstStyle/>
          <a:p>
            <a:r>
              <a:rPr lang="pl-PL" sz="1200" b="1" dirty="0">
                <a:latin typeface="Arial" panose="020B0604020202020204" pitchFamily="34" charset="0"/>
                <a:cs typeface="Arial" panose="020B0604020202020204" pitchFamily="34" charset="0"/>
              </a:rPr>
              <a:t>2-3 </a:t>
            </a:r>
            <a:r>
              <a:rPr lang="pl-PL" sz="1200" b="1" dirty="0" err="1">
                <a:latin typeface="Arial" panose="020B0604020202020204" pitchFamily="34" charset="0"/>
                <a:cs typeface="Arial" panose="020B0604020202020204" pitchFamily="34" charset="0"/>
              </a:rPr>
              <a:t>mya</a:t>
            </a:r>
            <a:endParaRPr lang="en-GB" sz="1200" b="1" dirty="0">
              <a:latin typeface="Arial" panose="020B0604020202020204" pitchFamily="34" charset="0"/>
              <a:cs typeface="Arial" panose="020B0604020202020204" pitchFamily="34" charset="0"/>
            </a:endParaRPr>
          </a:p>
        </p:txBody>
      </p:sp>
      <p:cxnSp>
        <p:nvCxnSpPr>
          <p:cNvPr id="20" name="Straight Arrow Connector 19">
            <a:extLst>
              <a:ext uri="{FF2B5EF4-FFF2-40B4-BE49-F238E27FC236}">
                <a16:creationId xmlns:a16="http://schemas.microsoft.com/office/drawing/2014/main" id="{EE4F365A-2296-6F6D-274B-E0620F3277F3}"/>
              </a:ext>
            </a:extLst>
          </p:cNvPr>
          <p:cNvCxnSpPr>
            <a:cxnSpLocks/>
          </p:cNvCxnSpPr>
          <p:nvPr/>
        </p:nvCxnSpPr>
        <p:spPr>
          <a:xfrm>
            <a:off x="10028395" y="2412155"/>
            <a:ext cx="1" cy="2276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6" name="Content Placeholder 4" descr="A circular diagram with many dots&#10;&#10;Description automatically generated with medium confidence">
            <a:extLst>
              <a:ext uri="{FF2B5EF4-FFF2-40B4-BE49-F238E27FC236}">
                <a16:creationId xmlns:a16="http://schemas.microsoft.com/office/drawing/2014/main" id="{81B6DAAA-D9B1-BEB5-03C8-D48921BAD574}"/>
              </a:ext>
            </a:extLst>
          </p:cNvPr>
          <p:cNvPicPr>
            <a:picLocks noChangeAspect="1"/>
          </p:cNvPicPr>
          <p:nvPr/>
        </p:nvPicPr>
        <p:blipFill>
          <a:blip r:embed="rId4">
            <a:extLst>
              <a:ext uri="{28A0092B-C50C-407E-A947-70E740481C1C}">
                <a14:useLocalDpi xmlns:a14="http://schemas.microsoft.com/office/drawing/2010/main" val="0"/>
              </a:ext>
            </a:extLst>
          </a:blip>
          <a:srcRect b="9015"/>
          <a:stretch/>
        </p:blipFill>
        <p:spPr>
          <a:xfrm>
            <a:off x="763779" y="2792487"/>
            <a:ext cx="1497976" cy="1512369"/>
          </a:xfrm>
          <a:prstGeom prst="rect">
            <a:avLst/>
          </a:prstGeom>
        </p:spPr>
      </p:pic>
      <p:sp>
        <p:nvSpPr>
          <p:cNvPr id="35" name="Arrow: Down 34">
            <a:extLst>
              <a:ext uri="{FF2B5EF4-FFF2-40B4-BE49-F238E27FC236}">
                <a16:creationId xmlns:a16="http://schemas.microsoft.com/office/drawing/2014/main" id="{A6B0AB1E-F184-61AB-3F1C-E34128FC87B5}"/>
              </a:ext>
            </a:extLst>
          </p:cNvPr>
          <p:cNvSpPr/>
          <p:nvPr/>
        </p:nvSpPr>
        <p:spPr>
          <a:xfrm rot="20605907">
            <a:off x="1439001" y="4281743"/>
            <a:ext cx="72882" cy="229206"/>
          </a:xfrm>
          <a:prstGeom prst="downArrow">
            <a:avLst/>
          </a:prstGeom>
          <a:solidFill>
            <a:srgbClr val="8A2EB3"/>
          </a:solidFill>
          <a:ln>
            <a:solidFill>
              <a:srgbClr val="8A2EB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latin typeface="Arial" panose="020B0604020202020204" pitchFamily="34" charset="0"/>
              <a:cs typeface="Arial" panose="020B0604020202020204" pitchFamily="34" charset="0"/>
            </a:endParaRPr>
          </a:p>
        </p:txBody>
      </p:sp>
      <p:sp>
        <p:nvSpPr>
          <p:cNvPr id="36" name="TextBox 35">
            <a:extLst>
              <a:ext uri="{FF2B5EF4-FFF2-40B4-BE49-F238E27FC236}">
                <a16:creationId xmlns:a16="http://schemas.microsoft.com/office/drawing/2014/main" id="{3D7B063E-BD25-CE65-F981-C28ABE61C497}"/>
              </a:ext>
            </a:extLst>
          </p:cNvPr>
          <p:cNvSpPr txBox="1"/>
          <p:nvPr/>
        </p:nvSpPr>
        <p:spPr>
          <a:xfrm>
            <a:off x="1491948" y="4211680"/>
            <a:ext cx="530915" cy="369332"/>
          </a:xfrm>
          <a:prstGeom prst="rect">
            <a:avLst/>
          </a:prstGeom>
          <a:noFill/>
        </p:spPr>
        <p:txBody>
          <a:bodyPr wrap="none" rtlCol="0">
            <a:spAutoFit/>
          </a:bodyPr>
          <a:lstStyle/>
          <a:p>
            <a:r>
              <a:rPr lang="en-US" dirty="0" err="1">
                <a:solidFill>
                  <a:srgbClr val="8A2EB3"/>
                </a:solidFill>
                <a:latin typeface="Arial" panose="020B0604020202020204" pitchFamily="34" charset="0"/>
                <a:cs typeface="Arial" panose="020B0604020202020204" pitchFamily="34" charset="0"/>
              </a:rPr>
              <a:t>E.g</a:t>
            </a:r>
            <a:endParaRPr lang="en-SE" dirty="0">
              <a:solidFill>
                <a:srgbClr val="8A2EB3"/>
              </a:solidFill>
              <a:latin typeface="Arial" panose="020B0604020202020204" pitchFamily="34" charset="0"/>
              <a:cs typeface="Arial" panose="020B0604020202020204" pitchFamily="34" charset="0"/>
            </a:endParaRPr>
          </a:p>
        </p:txBody>
      </p:sp>
      <p:sp>
        <p:nvSpPr>
          <p:cNvPr id="38" name="TextBox 37">
            <a:extLst>
              <a:ext uri="{FF2B5EF4-FFF2-40B4-BE49-F238E27FC236}">
                <a16:creationId xmlns:a16="http://schemas.microsoft.com/office/drawing/2014/main" id="{F1EE3736-CFB3-235B-4F7D-3420EA206EF6}"/>
              </a:ext>
            </a:extLst>
          </p:cNvPr>
          <p:cNvSpPr txBox="1"/>
          <p:nvPr/>
        </p:nvSpPr>
        <p:spPr>
          <a:xfrm>
            <a:off x="7772955" y="5867721"/>
            <a:ext cx="3655266" cy="919401"/>
          </a:xfrm>
          <a:prstGeom prst="roundRect">
            <a:avLst/>
          </a:prstGeom>
          <a:solidFill>
            <a:schemeClr val="accent2"/>
          </a:solidFill>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pl-PL" sz="2400" dirty="0" err="1">
                <a:solidFill>
                  <a:schemeClr val="bg1"/>
                </a:solidFill>
                <a:latin typeface="Arial" panose="020B0604020202020204" pitchFamily="34" charset="0"/>
                <a:cs typeface="Arial" panose="020B0604020202020204" pitchFamily="34" charset="0"/>
              </a:rPr>
              <a:t>Niches</a:t>
            </a:r>
            <a:r>
              <a:rPr lang="pl-PL" sz="2400" dirty="0">
                <a:solidFill>
                  <a:schemeClr val="bg1"/>
                </a:solidFill>
                <a:latin typeface="Arial" panose="020B0604020202020204" pitchFamily="34" charset="0"/>
                <a:cs typeface="Arial" panose="020B0604020202020204" pitchFamily="34" charset="0"/>
              </a:rPr>
              <a:t> </a:t>
            </a:r>
            <a:r>
              <a:rPr lang="pl-PL" sz="2400" dirty="0" err="1">
                <a:solidFill>
                  <a:schemeClr val="bg1"/>
                </a:solidFill>
                <a:latin typeface="Arial" panose="020B0604020202020204" pitchFamily="34" charset="0"/>
                <a:cs typeface="Arial" panose="020B0604020202020204" pitchFamily="34" charset="0"/>
              </a:rPr>
              <a:t>filled</a:t>
            </a:r>
            <a:r>
              <a:rPr lang="pl-PL" sz="2400" dirty="0">
                <a:solidFill>
                  <a:schemeClr val="bg1"/>
                </a:solidFill>
                <a:latin typeface="Arial" panose="020B0604020202020204" pitchFamily="34" charset="0"/>
                <a:cs typeface="Arial" panose="020B0604020202020204" pitchFamily="34" charset="0"/>
              </a:rPr>
              <a:t> by </a:t>
            </a:r>
            <a:r>
              <a:rPr lang="pl-PL" sz="2400" dirty="0" err="1">
                <a:solidFill>
                  <a:schemeClr val="bg1"/>
                </a:solidFill>
                <a:latin typeface="Arial" panose="020B0604020202020204" pitchFamily="34" charset="0"/>
                <a:cs typeface="Arial" panose="020B0604020202020204" pitchFamily="34" charset="0"/>
              </a:rPr>
              <a:t>migration</a:t>
            </a:r>
            <a:r>
              <a:rPr lang="pl-PL" sz="2400" dirty="0">
                <a:solidFill>
                  <a:schemeClr val="bg1"/>
                </a:solidFill>
                <a:latin typeface="Arial" panose="020B0604020202020204" pitchFamily="34" charset="0"/>
                <a:cs typeface="Arial" panose="020B0604020202020204" pitchFamily="34" charset="0"/>
              </a:rPr>
              <a:t> not </a:t>
            </a:r>
            <a:r>
              <a:rPr lang="pl-PL" sz="2400" dirty="0" err="1">
                <a:solidFill>
                  <a:schemeClr val="bg1"/>
                </a:solidFill>
                <a:latin typeface="Arial" panose="020B0604020202020204" pitchFamily="34" charset="0"/>
                <a:cs typeface="Arial" panose="020B0604020202020204" pitchFamily="34" charset="0"/>
              </a:rPr>
              <a:t>adaptation</a:t>
            </a:r>
            <a:endParaRPr lang="en-GB" sz="2400" dirty="0">
              <a:solidFill>
                <a:schemeClr val="bg1"/>
              </a:solidFill>
              <a:latin typeface="Arial" panose="020B0604020202020204" pitchFamily="34" charset="0"/>
              <a:cs typeface="Arial" panose="020B0604020202020204" pitchFamily="34" charset="0"/>
            </a:endParaRPr>
          </a:p>
        </p:txBody>
      </p:sp>
      <p:pic>
        <p:nvPicPr>
          <p:cNvPr id="40" name="Graphic 39">
            <a:extLst>
              <a:ext uri="{FF2B5EF4-FFF2-40B4-BE49-F238E27FC236}">
                <a16:creationId xmlns:a16="http://schemas.microsoft.com/office/drawing/2014/main" id="{21BD0DF7-C706-9589-2B64-6C76859BA9A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783423" y="2303628"/>
            <a:ext cx="3171825" cy="1943100"/>
          </a:xfrm>
          <a:prstGeom prst="rect">
            <a:avLst/>
          </a:prstGeom>
        </p:spPr>
      </p:pic>
      <p:pic>
        <p:nvPicPr>
          <p:cNvPr id="43" name="Graphic 42">
            <a:extLst>
              <a:ext uri="{FF2B5EF4-FFF2-40B4-BE49-F238E27FC236}">
                <a16:creationId xmlns:a16="http://schemas.microsoft.com/office/drawing/2014/main" id="{9B3CF972-2FE2-4FBD-AD10-63B8F3589F9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433516" y="4515260"/>
            <a:ext cx="3771900" cy="2105025"/>
          </a:xfrm>
          <a:prstGeom prst="rect">
            <a:avLst/>
          </a:prstGeom>
        </p:spPr>
      </p:pic>
    </p:spTree>
    <p:extLst>
      <p:ext uri="{BB962C8B-B14F-4D97-AF65-F5344CB8AC3E}">
        <p14:creationId xmlns:p14="http://schemas.microsoft.com/office/powerpoint/2010/main" val="659706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1000"/>
                                        <p:tgtEl>
                                          <p:spTgt spid="40"/>
                                        </p:tgtEl>
                                      </p:cBhvr>
                                    </p:animEffect>
                                    <p:anim calcmode="lin" valueType="num">
                                      <p:cBhvr>
                                        <p:cTn id="8" dur="1000" fill="hold"/>
                                        <p:tgtEl>
                                          <p:spTgt spid="40"/>
                                        </p:tgtEl>
                                        <p:attrNameLst>
                                          <p:attrName>ppt_x</p:attrName>
                                        </p:attrNameLst>
                                      </p:cBhvr>
                                      <p:tavLst>
                                        <p:tav tm="0">
                                          <p:val>
                                            <p:strVal val="#ppt_x"/>
                                          </p:val>
                                        </p:tav>
                                        <p:tav tm="100000">
                                          <p:val>
                                            <p:strVal val="#ppt_x"/>
                                          </p:val>
                                        </p:tav>
                                      </p:tavLst>
                                    </p:anim>
                                    <p:anim calcmode="lin" valueType="num">
                                      <p:cBhvr>
                                        <p:cTn id="9" dur="1000" fill="hold"/>
                                        <p:tgtEl>
                                          <p:spTgt spid="4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3"/>
                                        </p:tgtEl>
                                        <p:attrNameLst>
                                          <p:attrName>style.visibility</p:attrName>
                                        </p:attrNameLst>
                                      </p:cBhvr>
                                      <p:to>
                                        <p:strVal val="visible"/>
                                      </p:to>
                                    </p:set>
                                    <p:animEffect transition="in" filter="fade">
                                      <p:cBhvr>
                                        <p:cTn id="14" dur="1000"/>
                                        <p:tgtEl>
                                          <p:spTgt spid="43"/>
                                        </p:tgtEl>
                                      </p:cBhvr>
                                    </p:animEffect>
                                    <p:anim calcmode="lin" valueType="num">
                                      <p:cBhvr>
                                        <p:cTn id="15" dur="1000" fill="hold"/>
                                        <p:tgtEl>
                                          <p:spTgt spid="43"/>
                                        </p:tgtEl>
                                        <p:attrNameLst>
                                          <p:attrName>ppt_x</p:attrName>
                                        </p:attrNameLst>
                                      </p:cBhvr>
                                      <p:tavLst>
                                        <p:tav tm="0">
                                          <p:val>
                                            <p:strVal val="#ppt_x"/>
                                          </p:val>
                                        </p:tav>
                                        <p:tav tm="100000">
                                          <p:val>
                                            <p:strVal val="#ppt_x"/>
                                          </p:val>
                                        </p:tav>
                                      </p:tavLst>
                                    </p:anim>
                                    <p:anim calcmode="lin" valueType="num">
                                      <p:cBhvr>
                                        <p:cTn id="16" dur="1000" fill="hold"/>
                                        <p:tgtEl>
                                          <p:spTgt spid="43"/>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1000"/>
                                        <p:tgtEl>
                                          <p:spTgt spid="15"/>
                                        </p:tgtEl>
                                      </p:cBhvr>
                                    </p:animEffect>
                                    <p:anim calcmode="lin" valueType="num">
                                      <p:cBhvr>
                                        <p:cTn id="22" dur="1000" fill="hold"/>
                                        <p:tgtEl>
                                          <p:spTgt spid="15"/>
                                        </p:tgtEl>
                                        <p:attrNameLst>
                                          <p:attrName>ppt_x</p:attrName>
                                        </p:attrNameLst>
                                      </p:cBhvr>
                                      <p:tavLst>
                                        <p:tav tm="0">
                                          <p:val>
                                            <p:strVal val="#ppt_x"/>
                                          </p:val>
                                        </p:tav>
                                        <p:tav tm="100000">
                                          <p:val>
                                            <p:strVal val="#ppt_x"/>
                                          </p:val>
                                        </p:tav>
                                      </p:tavLst>
                                    </p:anim>
                                    <p:anim calcmode="lin" valueType="num">
                                      <p:cBhvr>
                                        <p:cTn id="23" dur="1000" fill="hold"/>
                                        <p:tgtEl>
                                          <p:spTgt spid="15"/>
                                        </p:tgtEl>
                                        <p:attrNameLst>
                                          <p:attrName>ppt_y</p:attrName>
                                        </p:attrNameLst>
                                      </p:cBhvr>
                                      <p:tavLst>
                                        <p:tav tm="0">
                                          <p:val>
                                            <p:strVal val="#ppt_y+.1"/>
                                          </p:val>
                                        </p:tav>
                                        <p:tav tm="100000">
                                          <p:val>
                                            <p:strVal val="#ppt_y"/>
                                          </p:val>
                                        </p:tav>
                                      </p:tavLst>
                                    </p:anim>
                                  </p:childTnLst>
                                </p:cTn>
                              </p:par>
                              <p:par>
                                <p:cTn id="24" presetID="42" presetClass="entr" presetSubtype="0" fill="hold" nodeType="with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fade">
                                      <p:cBhvr>
                                        <p:cTn id="26" dur="1000"/>
                                        <p:tgtEl>
                                          <p:spTgt spid="16"/>
                                        </p:tgtEl>
                                      </p:cBhvr>
                                    </p:animEffect>
                                    <p:anim calcmode="lin" valueType="num">
                                      <p:cBhvr>
                                        <p:cTn id="27" dur="1000" fill="hold"/>
                                        <p:tgtEl>
                                          <p:spTgt spid="16"/>
                                        </p:tgtEl>
                                        <p:attrNameLst>
                                          <p:attrName>ppt_x</p:attrName>
                                        </p:attrNameLst>
                                      </p:cBhvr>
                                      <p:tavLst>
                                        <p:tav tm="0">
                                          <p:val>
                                            <p:strVal val="#ppt_x"/>
                                          </p:val>
                                        </p:tav>
                                        <p:tav tm="100000">
                                          <p:val>
                                            <p:strVal val="#ppt_x"/>
                                          </p:val>
                                        </p:tav>
                                      </p:tavLst>
                                    </p:anim>
                                    <p:anim calcmode="lin" valueType="num">
                                      <p:cBhvr>
                                        <p:cTn id="28" dur="1000" fill="hold"/>
                                        <p:tgtEl>
                                          <p:spTgt spid="16"/>
                                        </p:tgtEl>
                                        <p:attrNameLst>
                                          <p:attrName>ppt_y</p:attrName>
                                        </p:attrNameLst>
                                      </p:cBhvr>
                                      <p:tavLst>
                                        <p:tav tm="0">
                                          <p:val>
                                            <p:strVal val="#ppt_y+.1"/>
                                          </p:val>
                                        </p:tav>
                                        <p:tav tm="100000">
                                          <p:val>
                                            <p:strVal val="#ppt_y"/>
                                          </p:val>
                                        </p:tav>
                                      </p:tavLst>
                                    </p:anim>
                                  </p:childTnLst>
                                </p:cTn>
                              </p:par>
                              <p:par>
                                <p:cTn id="29" presetID="42" presetClass="entr" presetSubtype="0"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1000"/>
                                        <p:tgtEl>
                                          <p:spTgt spid="17"/>
                                        </p:tgtEl>
                                      </p:cBhvr>
                                    </p:animEffect>
                                    <p:anim calcmode="lin" valueType="num">
                                      <p:cBhvr>
                                        <p:cTn id="32" dur="1000" fill="hold"/>
                                        <p:tgtEl>
                                          <p:spTgt spid="17"/>
                                        </p:tgtEl>
                                        <p:attrNameLst>
                                          <p:attrName>ppt_x</p:attrName>
                                        </p:attrNameLst>
                                      </p:cBhvr>
                                      <p:tavLst>
                                        <p:tav tm="0">
                                          <p:val>
                                            <p:strVal val="#ppt_x"/>
                                          </p:val>
                                        </p:tav>
                                        <p:tav tm="100000">
                                          <p:val>
                                            <p:strVal val="#ppt_x"/>
                                          </p:val>
                                        </p:tav>
                                      </p:tavLst>
                                    </p:anim>
                                    <p:anim calcmode="lin" valueType="num">
                                      <p:cBhvr>
                                        <p:cTn id="33" dur="1000" fill="hold"/>
                                        <p:tgtEl>
                                          <p:spTgt spid="17"/>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18"/>
                                        </p:tgtEl>
                                        <p:attrNameLst>
                                          <p:attrName>style.visibility</p:attrName>
                                        </p:attrNameLst>
                                      </p:cBhvr>
                                      <p:to>
                                        <p:strVal val="visible"/>
                                      </p:to>
                                    </p:set>
                                    <p:animEffect transition="in" filter="fade">
                                      <p:cBhvr>
                                        <p:cTn id="36" dur="1000"/>
                                        <p:tgtEl>
                                          <p:spTgt spid="18"/>
                                        </p:tgtEl>
                                      </p:cBhvr>
                                    </p:animEffect>
                                    <p:anim calcmode="lin" valueType="num">
                                      <p:cBhvr>
                                        <p:cTn id="37" dur="1000" fill="hold"/>
                                        <p:tgtEl>
                                          <p:spTgt spid="18"/>
                                        </p:tgtEl>
                                        <p:attrNameLst>
                                          <p:attrName>ppt_x</p:attrName>
                                        </p:attrNameLst>
                                      </p:cBhvr>
                                      <p:tavLst>
                                        <p:tav tm="0">
                                          <p:val>
                                            <p:strVal val="#ppt_x"/>
                                          </p:val>
                                        </p:tav>
                                        <p:tav tm="100000">
                                          <p:val>
                                            <p:strVal val="#ppt_x"/>
                                          </p:val>
                                        </p:tav>
                                      </p:tavLst>
                                    </p:anim>
                                    <p:anim calcmode="lin" valueType="num">
                                      <p:cBhvr>
                                        <p:cTn id="38" dur="1000" fill="hold"/>
                                        <p:tgtEl>
                                          <p:spTgt spid="18"/>
                                        </p:tgtEl>
                                        <p:attrNameLst>
                                          <p:attrName>ppt_y</p:attrName>
                                        </p:attrNameLst>
                                      </p:cBhvr>
                                      <p:tavLst>
                                        <p:tav tm="0">
                                          <p:val>
                                            <p:strVal val="#ppt_y+.1"/>
                                          </p:val>
                                        </p:tav>
                                        <p:tav tm="100000">
                                          <p:val>
                                            <p:strVal val="#ppt_y"/>
                                          </p:val>
                                        </p:tav>
                                      </p:tavLst>
                                    </p:anim>
                                  </p:childTnLst>
                                </p:cTn>
                              </p:par>
                              <p:par>
                                <p:cTn id="39" presetID="42" presetClass="entr" presetSubtype="0" fill="hold" grpId="0" nodeType="withEffect">
                                  <p:stCondLst>
                                    <p:cond delay="0"/>
                                  </p:stCondLst>
                                  <p:childTnLst>
                                    <p:set>
                                      <p:cBhvr>
                                        <p:cTn id="40" dur="1" fill="hold">
                                          <p:stCondLst>
                                            <p:cond delay="0"/>
                                          </p:stCondLst>
                                        </p:cTn>
                                        <p:tgtEl>
                                          <p:spTgt spid="19"/>
                                        </p:tgtEl>
                                        <p:attrNameLst>
                                          <p:attrName>style.visibility</p:attrName>
                                        </p:attrNameLst>
                                      </p:cBhvr>
                                      <p:to>
                                        <p:strVal val="visible"/>
                                      </p:to>
                                    </p:set>
                                    <p:animEffect transition="in" filter="fade">
                                      <p:cBhvr>
                                        <p:cTn id="41" dur="1000"/>
                                        <p:tgtEl>
                                          <p:spTgt spid="19"/>
                                        </p:tgtEl>
                                      </p:cBhvr>
                                    </p:animEffect>
                                    <p:anim calcmode="lin" valueType="num">
                                      <p:cBhvr>
                                        <p:cTn id="42" dur="1000" fill="hold"/>
                                        <p:tgtEl>
                                          <p:spTgt spid="19"/>
                                        </p:tgtEl>
                                        <p:attrNameLst>
                                          <p:attrName>ppt_x</p:attrName>
                                        </p:attrNameLst>
                                      </p:cBhvr>
                                      <p:tavLst>
                                        <p:tav tm="0">
                                          <p:val>
                                            <p:strVal val="#ppt_x"/>
                                          </p:val>
                                        </p:tav>
                                        <p:tav tm="100000">
                                          <p:val>
                                            <p:strVal val="#ppt_x"/>
                                          </p:val>
                                        </p:tav>
                                      </p:tavLst>
                                    </p:anim>
                                    <p:anim calcmode="lin" valueType="num">
                                      <p:cBhvr>
                                        <p:cTn id="43" dur="1000" fill="hold"/>
                                        <p:tgtEl>
                                          <p:spTgt spid="19"/>
                                        </p:tgtEl>
                                        <p:attrNameLst>
                                          <p:attrName>ppt_y</p:attrName>
                                        </p:attrNameLst>
                                      </p:cBhvr>
                                      <p:tavLst>
                                        <p:tav tm="0">
                                          <p:val>
                                            <p:strVal val="#ppt_y+.1"/>
                                          </p:val>
                                        </p:tav>
                                        <p:tav tm="100000">
                                          <p:val>
                                            <p:strVal val="#ppt_y"/>
                                          </p:val>
                                        </p:tav>
                                      </p:tavLst>
                                    </p:anim>
                                  </p:childTnLst>
                                </p:cTn>
                              </p:par>
                              <p:par>
                                <p:cTn id="44" presetID="42" presetClass="entr" presetSubtype="0" fill="hold" nodeType="withEffect">
                                  <p:stCondLst>
                                    <p:cond delay="0"/>
                                  </p:stCondLst>
                                  <p:childTnLst>
                                    <p:set>
                                      <p:cBhvr>
                                        <p:cTn id="45" dur="1" fill="hold">
                                          <p:stCondLst>
                                            <p:cond delay="0"/>
                                          </p:stCondLst>
                                        </p:cTn>
                                        <p:tgtEl>
                                          <p:spTgt spid="20"/>
                                        </p:tgtEl>
                                        <p:attrNameLst>
                                          <p:attrName>style.visibility</p:attrName>
                                        </p:attrNameLst>
                                      </p:cBhvr>
                                      <p:to>
                                        <p:strVal val="visible"/>
                                      </p:to>
                                    </p:set>
                                    <p:animEffect transition="in" filter="fade">
                                      <p:cBhvr>
                                        <p:cTn id="46" dur="1000"/>
                                        <p:tgtEl>
                                          <p:spTgt spid="20"/>
                                        </p:tgtEl>
                                      </p:cBhvr>
                                    </p:animEffect>
                                    <p:anim calcmode="lin" valueType="num">
                                      <p:cBhvr>
                                        <p:cTn id="47" dur="1000" fill="hold"/>
                                        <p:tgtEl>
                                          <p:spTgt spid="20"/>
                                        </p:tgtEl>
                                        <p:attrNameLst>
                                          <p:attrName>ppt_x</p:attrName>
                                        </p:attrNameLst>
                                      </p:cBhvr>
                                      <p:tavLst>
                                        <p:tav tm="0">
                                          <p:val>
                                            <p:strVal val="#ppt_x"/>
                                          </p:val>
                                        </p:tav>
                                        <p:tav tm="100000">
                                          <p:val>
                                            <p:strVal val="#ppt_x"/>
                                          </p:val>
                                        </p:tav>
                                      </p:tavLst>
                                    </p:anim>
                                    <p:anim calcmode="lin" valueType="num">
                                      <p:cBhvr>
                                        <p:cTn id="48"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42" presetClass="entr" presetSubtype="0" fill="hold" grpId="0" nodeType="clickEffect">
                                  <p:stCondLst>
                                    <p:cond delay="0"/>
                                  </p:stCondLst>
                                  <p:childTnLst>
                                    <p:set>
                                      <p:cBhvr>
                                        <p:cTn id="52" dur="1" fill="hold">
                                          <p:stCondLst>
                                            <p:cond delay="0"/>
                                          </p:stCondLst>
                                        </p:cTn>
                                        <p:tgtEl>
                                          <p:spTgt spid="38"/>
                                        </p:tgtEl>
                                        <p:attrNameLst>
                                          <p:attrName>style.visibility</p:attrName>
                                        </p:attrNameLst>
                                      </p:cBhvr>
                                      <p:to>
                                        <p:strVal val="visible"/>
                                      </p:to>
                                    </p:set>
                                    <p:animEffect transition="in" filter="fade">
                                      <p:cBhvr>
                                        <p:cTn id="53" dur="1000"/>
                                        <p:tgtEl>
                                          <p:spTgt spid="38"/>
                                        </p:tgtEl>
                                      </p:cBhvr>
                                    </p:animEffect>
                                    <p:anim calcmode="lin" valueType="num">
                                      <p:cBhvr>
                                        <p:cTn id="54" dur="1000" fill="hold"/>
                                        <p:tgtEl>
                                          <p:spTgt spid="38"/>
                                        </p:tgtEl>
                                        <p:attrNameLst>
                                          <p:attrName>ppt_x</p:attrName>
                                        </p:attrNameLst>
                                      </p:cBhvr>
                                      <p:tavLst>
                                        <p:tav tm="0">
                                          <p:val>
                                            <p:strVal val="#ppt_x"/>
                                          </p:val>
                                        </p:tav>
                                        <p:tav tm="100000">
                                          <p:val>
                                            <p:strVal val="#ppt_x"/>
                                          </p:val>
                                        </p:tav>
                                      </p:tavLst>
                                    </p:anim>
                                    <p:anim calcmode="lin" valueType="num">
                                      <p:cBhvr>
                                        <p:cTn id="55" dur="1000" fill="hold"/>
                                        <p:tgtEl>
                                          <p:spTgt spid="3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9" grpId="0"/>
      <p:bldP spid="3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48491-49FD-F188-EDA2-E65CDE181EFD}"/>
              </a:ext>
            </a:extLst>
          </p:cNvPr>
          <p:cNvSpPr>
            <a:spLocks noGrp="1"/>
          </p:cNvSpPr>
          <p:nvPr>
            <p:ph type="title"/>
          </p:nvPr>
        </p:nvSpPr>
        <p:spPr/>
        <p:txBody>
          <a:bodyPr>
            <a:normAutofit fontScale="90000"/>
          </a:bodyPr>
          <a:lstStyle/>
          <a:p>
            <a:pPr algn="ctr"/>
            <a:r>
              <a:rPr lang="pl-PL" dirty="0">
                <a:latin typeface="Arial" panose="020B0604020202020204" pitchFamily="34" charset="0"/>
                <a:cs typeface="Arial" panose="020B0604020202020204" pitchFamily="34" charset="0"/>
              </a:rPr>
              <a:t>Wide-scale changes in proteome properties are driven by differences in the </a:t>
            </a:r>
            <a:br>
              <a:rPr lang="en-US" dirty="0">
                <a:latin typeface="Arial" panose="020B0604020202020204" pitchFamily="34" charset="0"/>
                <a:cs typeface="Arial" panose="020B0604020202020204" pitchFamily="34" charset="0"/>
              </a:rPr>
            </a:br>
            <a:r>
              <a:rPr lang="pl-PL" dirty="0">
                <a:latin typeface="Arial" panose="020B0604020202020204" pitchFamily="34" charset="0"/>
                <a:cs typeface="Arial" panose="020B0604020202020204" pitchFamily="34" charset="0"/>
              </a:rPr>
              <a:t>frequency of acidic amino acids</a:t>
            </a:r>
            <a:endParaRPr lang="en-GB" dirty="0">
              <a:latin typeface="Arial" panose="020B0604020202020204" pitchFamily="34" charset="0"/>
              <a:cs typeface="Arial" panose="020B0604020202020204" pitchFamily="34" charset="0"/>
            </a:endParaRPr>
          </a:p>
        </p:txBody>
      </p:sp>
      <p:grpSp>
        <p:nvGrpSpPr>
          <p:cNvPr id="12" name="Group 11">
            <a:extLst>
              <a:ext uri="{FF2B5EF4-FFF2-40B4-BE49-F238E27FC236}">
                <a16:creationId xmlns:a16="http://schemas.microsoft.com/office/drawing/2014/main" id="{C57B202D-5D8A-9BEE-5B7D-638F5F2074EA}"/>
              </a:ext>
            </a:extLst>
          </p:cNvPr>
          <p:cNvGrpSpPr/>
          <p:nvPr/>
        </p:nvGrpSpPr>
        <p:grpSpPr>
          <a:xfrm>
            <a:off x="320337" y="2049430"/>
            <a:ext cx="5369263" cy="4808570"/>
            <a:chOff x="5984537" y="1996328"/>
            <a:chExt cx="5369263" cy="4808570"/>
          </a:xfrm>
        </p:grpSpPr>
        <p:pic>
          <p:nvPicPr>
            <p:cNvPr id="5" name="Picture 4" descr="Diagram&#10;&#10;Description automatically generated">
              <a:extLst>
                <a:ext uri="{FF2B5EF4-FFF2-40B4-BE49-F238E27FC236}">
                  <a16:creationId xmlns:a16="http://schemas.microsoft.com/office/drawing/2014/main" id="{0C0486B0-FD63-46F3-504F-AFACB4FA44DE}"/>
                </a:ext>
              </a:extLst>
            </p:cNvPr>
            <p:cNvPicPr>
              <a:picLocks noChangeAspect="1"/>
            </p:cNvPicPr>
            <p:nvPr/>
          </p:nvPicPr>
          <p:blipFill rotWithShape="1">
            <a:blip r:embed="rId2">
              <a:extLst>
                <a:ext uri="{28A0092B-C50C-407E-A947-70E740481C1C}">
                  <a14:useLocalDpi xmlns:a14="http://schemas.microsoft.com/office/drawing/2010/main" val="0"/>
                </a:ext>
              </a:extLst>
            </a:blip>
            <a:srcRect r="66465" b="70815"/>
            <a:stretch/>
          </p:blipFill>
          <p:spPr>
            <a:xfrm>
              <a:off x="5984537" y="1996328"/>
              <a:ext cx="5369263" cy="4808570"/>
            </a:xfrm>
            <a:prstGeom prst="rect">
              <a:avLst/>
            </a:prstGeom>
          </p:spPr>
        </p:pic>
        <p:pic>
          <p:nvPicPr>
            <p:cNvPr id="6" name="Picture 5">
              <a:extLst>
                <a:ext uri="{FF2B5EF4-FFF2-40B4-BE49-F238E27FC236}">
                  <a16:creationId xmlns:a16="http://schemas.microsoft.com/office/drawing/2014/main" id="{67840425-E8CD-EB30-6AF2-B8099D19A50B}"/>
                </a:ext>
              </a:extLst>
            </p:cNvPr>
            <p:cNvPicPr>
              <a:picLocks noChangeAspect="1"/>
            </p:cNvPicPr>
            <p:nvPr/>
          </p:nvPicPr>
          <p:blipFill>
            <a:blip r:embed="rId3"/>
            <a:stretch>
              <a:fillRect/>
            </a:stretch>
          </p:blipFill>
          <p:spPr>
            <a:xfrm>
              <a:off x="6096000" y="1996328"/>
              <a:ext cx="286537" cy="341406"/>
            </a:xfrm>
            <a:prstGeom prst="rect">
              <a:avLst/>
            </a:prstGeom>
          </p:spPr>
        </p:pic>
      </p:grpSp>
      <p:sp>
        <p:nvSpPr>
          <p:cNvPr id="4" name="TextBox 3">
            <a:extLst>
              <a:ext uri="{FF2B5EF4-FFF2-40B4-BE49-F238E27FC236}">
                <a16:creationId xmlns:a16="http://schemas.microsoft.com/office/drawing/2014/main" id="{1F3B63D6-EEAB-C45E-683C-4772B12638C4}"/>
              </a:ext>
            </a:extLst>
          </p:cNvPr>
          <p:cNvSpPr txBox="1"/>
          <p:nvPr/>
        </p:nvSpPr>
        <p:spPr>
          <a:xfrm>
            <a:off x="320337" y="1884608"/>
            <a:ext cx="5878725" cy="369332"/>
          </a:xfrm>
          <a:prstGeom prst="rect">
            <a:avLst/>
          </a:prstGeom>
          <a:noFill/>
        </p:spPr>
        <p:txBody>
          <a:bodyPr wrap="none" rtlCol="0">
            <a:spAutoFit/>
          </a:bodyPr>
          <a:lstStyle/>
          <a:p>
            <a:r>
              <a:rPr lang="pl-PL" dirty="0" err="1">
                <a:latin typeface="Arial" panose="020B0604020202020204" pitchFamily="34" charset="0"/>
                <a:cs typeface="Arial" panose="020B0604020202020204" pitchFamily="34" charset="0"/>
              </a:rPr>
              <a:t>Inspired</a:t>
            </a:r>
            <a:r>
              <a:rPr lang="pl-PL" dirty="0">
                <a:latin typeface="Arial" panose="020B0604020202020204" pitchFamily="34" charset="0"/>
                <a:cs typeface="Arial" panose="020B0604020202020204" pitchFamily="34" charset="0"/>
              </a:rPr>
              <a:t> by </a:t>
            </a:r>
            <a:r>
              <a:rPr lang="pl-PL" dirty="0" err="1">
                <a:latin typeface="Arial" panose="020B0604020202020204" pitchFamily="34" charset="0"/>
                <a:cs typeface="Arial" panose="020B0604020202020204" pitchFamily="34" charset="0"/>
              </a:rPr>
              <a:t>Cabello-Yeves</a:t>
            </a:r>
            <a:r>
              <a:rPr lang="pl-PL" dirty="0">
                <a:latin typeface="Arial" panose="020B0604020202020204" pitchFamily="34" charset="0"/>
                <a:cs typeface="Arial" panose="020B0604020202020204" pitchFamily="34" charset="0"/>
              </a:rPr>
              <a:t> and Rodriguez-</a:t>
            </a:r>
            <a:r>
              <a:rPr lang="pl-PL" dirty="0" err="1">
                <a:latin typeface="Arial" panose="020B0604020202020204" pitchFamily="34" charset="0"/>
                <a:cs typeface="Arial" panose="020B0604020202020204" pitchFamily="34" charset="0"/>
              </a:rPr>
              <a:t>Valera</a:t>
            </a:r>
            <a:r>
              <a:rPr lang="pl-PL" dirty="0">
                <a:latin typeface="Arial" panose="020B0604020202020204" pitchFamily="34" charset="0"/>
                <a:cs typeface="Arial" panose="020B0604020202020204" pitchFamily="34" charset="0"/>
              </a:rPr>
              <a:t> (2019)</a:t>
            </a:r>
            <a:endParaRPr lang="en-GB" dirty="0">
              <a:latin typeface="Arial" panose="020B0604020202020204" pitchFamily="34" charset="0"/>
              <a:cs typeface="Arial" panose="020B0604020202020204" pitchFamily="34" charset="0"/>
            </a:endParaRPr>
          </a:p>
        </p:txBody>
      </p:sp>
      <p:pic>
        <p:nvPicPr>
          <p:cNvPr id="13" name="Content Placeholder 4" descr="Diagram&#10;&#10;Description automatically generated">
            <a:extLst>
              <a:ext uri="{FF2B5EF4-FFF2-40B4-BE49-F238E27FC236}">
                <a16:creationId xmlns:a16="http://schemas.microsoft.com/office/drawing/2014/main" id="{D2186746-D656-05EE-87E5-75F1BC8D56CE}"/>
              </a:ext>
            </a:extLst>
          </p:cNvPr>
          <p:cNvPicPr>
            <a:picLocks noGrp="1" noChangeAspect="1"/>
          </p:cNvPicPr>
          <p:nvPr>
            <p:ph idx="1"/>
          </p:nvPr>
        </p:nvPicPr>
        <p:blipFill rotWithShape="1">
          <a:blip r:embed="rId4">
            <a:extLst>
              <a:ext uri="{28A0092B-C50C-407E-A947-70E740481C1C}">
                <a14:useLocalDpi xmlns:a14="http://schemas.microsoft.com/office/drawing/2010/main" val="0"/>
              </a:ext>
            </a:extLst>
          </a:blip>
          <a:srcRect l="67060" b="69537"/>
          <a:stretch/>
        </p:blipFill>
        <p:spPr>
          <a:xfrm>
            <a:off x="6352839" y="1864764"/>
            <a:ext cx="5156679" cy="4907464"/>
          </a:xfrm>
        </p:spPr>
      </p:pic>
      <p:sp>
        <p:nvSpPr>
          <p:cNvPr id="15" name="Rectangle 14">
            <a:extLst>
              <a:ext uri="{FF2B5EF4-FFF2-40B4-BE49-F238E27FC236}">
                <a16:creationId xmlns:a16="http://schemas.microsoft.com/office/drawing/2014/main" id="{54595091-8B8A-76B2-3F5B-9BAEF3CA0B6C}"/>
              </a:ext>
            </a:extLst>
          </p:cNvPr>
          <p:cNvSpPr/>
          <p:nvPr/>
        </p:nvSpPr>
        <p:spPr>
          <a:xfrm>
            <a:off x="6390939" y="1904453"/>
            <a:ext cx="454361" cy="32964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368062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62386F-844B-F13C-4C1D-4D54009E2AD1}"/>
              </a:ext>
            </a:extLst>
          </p:cNvPr>
          <p:cNvSpPr>
            <a:spLocks noGrp="1"/>
          </p:cNvSpPr>
          <p:nvPr>
            <p:ph type="title"/>
          </p:nvPr>
        </p:nvSpPr>
        <p:spPr>
          <a:xfrm>
            <a:off x="162726" y="322818"/>
            <a:ext cx="11919001" cy="1325563"/>
          </a:xfrm>
        </p:spPr>
        <p:txBody>
          <a:bodyPr>
            <a:normAutofit fontScale="90000"/>
          </a:bodyPr>
          <a:lstStyle/>
          <a:p>
            <a:pPr algn="ctr"/>
            <a:r>
              <a:rPr lang="pl-PL" dirty="0" err="1">
                <a:latin typeface="Arial" panose="020B0604020202020204" pitchFamily="34" charset="0"/>
                <a:cs typeface="Arial" panose="020B0604020202020204" pitchFamily="34" charset="0"/>
              </a:rPr>
              <a:t>Gains</a:t>
            </a:r>
            <a:r>
              <a:rPr lang="pl-PL" dirty="0">
                <a:latin typeface="Arial" panose="020B0604020202020204" pitchFamily="34" charset="0"/>
                <a:cs typeface="Arial" panose="020B0604020202020204" pitchFamily="34" charset="0"/>
              </a:rPr>
              <a:t> and/</a:t>
            </a:r>
            <a:r>
              <a:rPr lang="pl-PL" dirty="0" err="1">
                <a:latin typeface="Arial" panose="020B0604020202020204" pitchFamily="34" charset="0"/>
                <a:cs typeface="Arial" panose="020B0604020202020204" pitchFamily="34" charset="0"/>
              </a:rPr>
              <a:t>or</a:t>
            </a:r>
            <a:r>
              <a:rPr lang="pl-PL" dirty="0">
                <a:latin typeface="Arial" panose="020B0604020202020204" pitchFamily="34" charset="0"/>
                <a:cs typeface="Arial" panose="020B0604020202020204" pitchFamily="34" charset="0"/>
              </a:rPr>
              <a:t> </a:t>
            </a:r>
            <a:r>
              <a:rPr lang="pl-PL" dirty="0" err="1">
                <a:latin typeface="Arial" panose="020B0604020202020204" pitchFamily="34" charset="0"/>
                <a:cs typeface="Arial" panose="020B0604020202020204" pitchFamily="34" charset="0"/>
              </a:rPr>
              <a:t>losses</a:t>
            </a:r>
            <a:r>
              <a:rPr lang="pl-PL" dirty="0">
                <a:latin typeface="Arial" panose="020B0604020202020204" pitchFamily="34" charset="0"/>
                <a:cs typeface="Arial" panose="020B0604020202020204" pitchFamily="34" charset="0"/>
              </a:rPr>
              <a:t> of the same </a:t>
            </a:r>
            <a:r>
              <a:rPr lang="pl-PL" dirty="0" err="1">
                <a:latin typeface="Arial" panose="020B0604020202020204" pitchFamily="34" charset="0"/>
                <a:cs typeface="Arial" panose="020B0604020202020204" pitchFamily="34" charset="0"/>
              </a:rPr>
              <a:t>functional</a:t>
            </a:r>
            <a:r>
              <a:rPr lang="pl-PL" dirty="0">
                <a:latin typeface="Arial" panose="020B0604020202020204" pitchFamily="34" charset="0"/>
                <a:cs typeface="Arial" panose="020B0604020202020204" pitchFamily="34" charset="0"/>
              </a:rPr>
              <a:t> </a:t>
            </a:r>
            <a:r>
              <a:rPr lang="pl-PL" dirty="0" err="1">
                <a:latin typeface="Arial" panose="020B0604020202020204" pitchFamily="34" charset="0"/>
                <a:cs typeface="Arial" panose="020B0604020202020204" pitchFamily="34" charset="0"/>
              </a:rPr>
              <a:t>genes</a:t>
            </a:r>
            <a:r>
              <a:rPr lang="pl-PL" dirty="0">
                <a:latin typeface="Arial" panose="020B0604020202020204" pitchFamily="34" charset="0"/>
                <a:cs typeface="Arial" panose="020B0604020202020204" pitchFamily="34" charset="0"/>
              </a:rPr>
              <a:t> </a:t>
            </a:r>
            <a:r>
              <a:rPr lang="pl-PL" dirty="0" err="1">
                <a:latin typeface="Arial" panose="020B0604020202020204" pitchFamily="34" charset="0"/>
                <a:cs typeface="Arial" panose="020B0604020202020204" pitchFamily="34" charset="0"/>
              </a:rPr>
              <a:t>allow</a:t>
            </a:r>
            <a:r>
              <a:rPr lang="pl-PL" dirty="0">
                <a:latin typeface="Arial" panose="020B0604020202020204" pitchFamily="34" charset="0"/>
                <a:cs typeface="Arial" panose="020B0604020202020204" pitchFamily="34" charset="0"/>
              </a:rPr>
              <a:t> </a:t>
            </a:r>
            <a:r>
              <a:rPr lang="pl-PL" dirty="0" err="1">
                <a:latin typeface="Arial" panose="020B0604020202020204" pitchFamily="34" charset="0"/>
                <a:cs typeface="Arial" panose="020B0604020202020204" pitchFamily="34" charset="0"/>
              </a:rPr>
              <a:t>diverse</a:t>
            </a:r>
            <a:r>
              <a:rPr lang="pl-PL" dirty="0">
                <a:latin typeface="Arial" panose="020B0604020202020204" pitchFamily="34" charset="0"/>
                <a:cs typeface="Arial" panose="020B0604020202020204" pitchFamily="34" charset="0"/>
              </a:rPr>
              <a:t> </a:t>
            </a:r>
            <a:r>
              <a:rPr lang="pl-PL" dirty="0" err="1">
                <a:latin typeface="Arial" panose="020B0604020202020204" pitchFamily="34" charset="0"/>
                <a:cs typeface="Arial" panose="020B0604020202020204" pitchFamily="34" charset="0"/>
              </a:rPr>
              <a:t>bacteria</a:t>
            </a:r>
            <a:r>
              <a:rPr lang="pl-PL" dirty="0">
                <a:latin typeface="Arial" panose="020B0604020202020204" pitchFamily="34" charset="0"/>
                <a:cs typeface="Arial" panose="020B0604020202020204" pitchFamily="34" charset="0"/>
              </a:rPr>
              <a:t> to </a:t>
            </a:r>
            <a:r>
              <a:rPr lang="pl-PL" dirty="0" err="1">
                <a:latin typeface="Arial" panose="020B0604020202020204" pitchFamily="34" charset="0"/>
                <a:cs typeface="Arial" panose="020B0604020202020204" pitchFamily="34" charset="0"/>
              </a:rPr>
              <a:t>transition</a:t>
            </a:r>
            <a:r>
              <a:rPr lang="pl-PL" dirty="0">
                <a:latin typeface="Arial" panose="020B0604020202020204" pitchFamily="34" charset="0"/>
                <a:cs typeface="Arial" panose="020B0604020202020204" pitchFamily="34" charset="0"/>
              </a:rPr>
              <a:t> </a:t>
            </a:r>
            <a:r>
              <a:rPr lang="pl-PL" dirty="0" err="1">
                <a:latin typeface="Arial" panose="020B0604020202020204" pitchFamily="34" charset="0"/>
                <a:cs typeface="Arial" panose="020B0604020202020204" pitchFamily="34" charset="0"/>
              </a:rPr>
              <a:t>between</a:t>
            </a:r>
            <a:r>
              <a:rPr lang="pl-PL" dirty="0">
                <a:latin typeface="Arial" panose="020B0604020202020204" pitchFamily="34" charset="0"/>
                <a:cs typeface="Arial" panose="020B0604020202020204" pitchFamily="34" charset="0"/>
              </a:rPr>
              <a:t> </a:t>
            </a:r>
            <a:r>
              <a:rPr lang="pl-PL" dirty="0" err="1">
                <a:latin typeface="Arial" panose="020B0604020202020204" pitchFamily="34" charset="0"/>
                <a:cs typeface="Arial" panose="020B0604020202020204" pitchFamily="34" charset="0"/>
              </a:rPr>
              <a:t>biomes</a:t>
            </a:r>
            <a:endParaRPr lang="en-GB"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33BDD1DC-BAC1-9A6D-A832-05A6D6701AE1}"/>
              </a:ext>
            </a:extLst>
          </p:cNvPr>
          <p:cNvSpPr txBox="1"/>
          <p:nvPr/>
        </p:nvSpPr>
        <p:spPr>
          <a:xfrm>
            <a:off x="571500" y="1908909"/>
            <a:ext cx="5550727" cy="400110"/>
          </a:xfrm>
          <a:prstGeom prst="rect">
            <a:avLst/>
          </a:prstGeom>
          <a:noFill/>
          <a:ln>
            <a:noFill/>
          </a:ln>
        </p:spPr>
        <p:txBody>
          <a:bodyPr wrap="square">
            <a:spAutoFit/>
          </a:bodyPr>
          <a:lstStyle/>
          <a:p>
            <a:r>
              <a:rPr lang="en-US" sz="2000" b="1" dirty="0">
                <a:latin typeface="Arial" panose="020B0604020202020204" pitchFamily="34" charset="0"/>
                <a:cs typeface="Arial" panose="020B0604020202020204" pitchFamily="34" charset="0"/>
              </a:rPr>
              <a:t>Freshwater ↔ Brackish</a:t>
            </a:r>
          </a:p>
        </p:txBody>
      </p:sp>
      <p:sp>
        <p:nvSpPr>
          <p:cNvPr id="10" name="TextBox 9">
            <a:extLst>
              <a:ext uri="{FF2B5EF4-FFF2-40B4-BE49-F238E27FC236}">
                <a16:creationId xmlns:a16="http://schemas.microsoft.com/office/drawing/2014/main" id="{2B0389DD-E0C8-BA11-1902-373834871DF7}"/>
              </a:ext>
            </a:extLst>
          </p:cNvPr>
          <p:cNvSpPr txBox="1"/>
          <p:nvPr/>
        </p:nvSpPr>
        <p:spPr>
          <a:xfrm>
            <a:off x="571500" y="4152593"/>
            <a:ext cx="5550727" cy="400110"/>
          </a:xfrm>
          <a:prstGeom prst="rect">
            <a:avLst/>
          </a:prstGeom>
          <a:noFill/>
          <a:ln>
            <a:noFill/>
          </a:ln>
        </p:spPr>
        <p:txBody>
          <a:bodyPr wrap="square">
            <a:spAutoFit/>
          </a:bodyPr>
          <a:lstStyle/>
          <a:p>
            <a:r>
              <a:rPr lang="en-US" sz="2000" b="1" dirty="0">
                <a:latin typeface="Arial" panose="020B0604020202020204" pitchFamily="34" charset="0"/>
                <a:cs typeface="Arial" panose="020B0604020202020204" pitchFamily="34" charset="0"/>
              </a:rPr>
              <a:t>Freshwater ↔ </a:t>
            </a:r>
            <a:r>
              <a:rPr lang="pl-PL" sz="2000" b="1" dirty="0">
                <a:latin typeface="Arial" panose="020B0604020202020204" pitchFamily="34" charset="0"/>
                <a:cs typeface="Arial" panose="020B0604020202020204" pitchFamily="34" charset="0"/>
              </a:rPr>
              <a:t>Marine</a:t>
            </a:r>
            <a:endParaRPr lang="en-US" sz="2000" b="1" dirty="0">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2D8CA9FC-828B-D4C5-0308-C8D49B145A94}"/>
              </a:ext>
            </a:extLst>
          </p:cNvPr>
          <p:cNvSpPr txBox="1"/>
          <p:nvPr/>
        </p:nvSpPr>
        <p:spPr>
          <a:xfrm>
            <a:off x="6304892" y="1908909"/>
            <a:ext cx="5550727" cy="400110"/>
          </a:xfrm>
          <a:prstGeom prst="rect">
            <a:avLst/>
          </a:prstGeom>
          <a:noFill/>
          <a:ln>
            <a:noFill/>
          </a:ln>
        </p:spPr>
        <p:txBody>
          <a:bodyPr wrap="square">
            <a:spAutoFit/>
          </a:bodyPr>
          <a:lstStyle/>
          <a:p>
            <a:r>
              <a:rPr lang="pl-PL" sz="2000" b="1" dirty="0">
                <a:latin typeface="Arial" panose="020B0604020202020204" pitchFamily="34" charset="0"/>
                <a:cs typeface="Arial" panose="020B0604020202020204" pitchFamily="34" charset="0"/>
              </a:rPr>
              <a:t>Marine</a:t>
            </a:r>
            <a:r>
              <a:rPr lang="en-US" sz="2000" b="1" dirty="0">
                <a:latin typeface="Arial" panose="020B0604020202020204" pitchFamily="34" charset="0"/>
                <a:cs typeface="Arial" panose="020B0604020202020204" pitchFamily="34" charset="0"/>
              </a:rPr>
              <a:t> ↔</a:t>
            </a:r>
            <a:r>
              <a:rPr lang="pl-PL" sz="2000" b="1" dirty="0">
                <a:latin typeface="Arial" panose="020B0604020202020204" pitchFamily="34" charset="0"/>
                <a:cs typeface="Arial" panose="020B0604020202020204" pitchFamily="34" charset="0"/>
              </a:rPr>
              <a:t> </a:t>
            </a:r>
            <a:r>
              <a:rPr lang="pl-PL" sz="2000" b="1" dirty="0" err="1">
                <a:latin typeface="Arial" panose="020B0604020202020204" pitchFamily="34" charset="0"/>
                <a:cs typeface="Arial" panose="020B0604020202020204" pitchFamily="34" charset="0"/>
              </a:rPr>
              <a:t>Brackish</a:t>
            </a:r>
            <a:endParaRPr lang="en-US" sz="2000" b="1" dirty="0">
              <a:latin typeface="Arial" panose="020B0604020202020204" pitchFamily="34" charset="0"/>
              <a:cs typeface="Arial" panose="020B0604020202020204" pitchFamily="34" charset="0"/>
            </a:endParaRPr>
          </a:p>
        </p:txBody>
      </p:sp>
      <p:pic>
        <p:nvPicPr>
          <p:cNvPr id="3" name="Picture 2" descr="A screenshot of a computer screen&#10;&#10;Description automatically generated">
            <a:extLst>
              <a:ext uri="{FF2B5EF4-FFF2-40B4-BE49-F238E27FC236}">
                <a16:creationId xmlns:a16="http://schemas.microsoft.com/office/drawing/2014/main" id="{D4462B72-3238-9502-72FF-F504299AA021}"/>
              </a:ext>
            </a:extLst>
          </p:cNvPr>
          <p:cNvPicPr>
            <a:picLocks noChangeAspect="1"/>
          </p:cNvPicPr>
          <p:nvPr/>
        </p:nvPicPr>
        <p:blipFill rotWithShape="1">
          <a:blip r:embed="rId2">
            <a:extLst>
              <a:ext uri="{28A0092B-C50C-407E-A947-70E740481C1C}">
                <a14:useLocalDpi xmlns:a14="http://schemas.microsoft.com/office/drawing/2010/main" val="0"/>
              </a:ext>
            </a:extLst>
          </a:blip>
          <a:srcRect b="43656"/>
          <a:stretch/>
        </p:blipFill>
        <p:spPr>
          <a:xfrm>
            <a:off x="6304892" y="2495524"/>
            <a:ext cx="5779001" cy="3237609"/>
          </a:xfrm>
          <a:prstGeom prst="rect">
            <a:avLst/>
          </a:prstGeom>
        </p:spPr>
      </p:pic>
      <p:sp>
        <p:nvSpPr>
          <p:cNvPr id="13" name="Rectangle 12">
            <a:extLst>
              <a:ext uri="{FF2B5EF4-FFF2-40B4-BE49-F238E27FC236}">
                <a16:creationId xmlns:a16="http://schemas.microsoft.com/office/drawing/2014/main" id="{576B4DE7-BD30-1CD9-8D3A-9318FC10CD9C}"/>
              </a:ext>
            </a:extLst>
          </p:cNvPr>
          <p:cNvSpPr/>
          <p:nvPr/>
        </p:nvSpPr>
        <p:spPr>
          <a:xfrm>
            <a:off x="6122227" y="2400784"/>
            <a:ext cx="477911" cy="34140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dirty="0">
              <a:latin typeface="Arial" panose="020B0604020202020204" pitchFamily="34" charset="0"/>
              <a:cs typeface="Arial" panose="020B0604020202020204" pitchFamily="34" charset="0"/>
            </a:endParaRPr>
          </a:p>
        </p:txBody>
      </p:sp>
      <p:grpSp>
        <p:nvGrpSpPr>
          <p:cNvPr id="14" name="Group 13">
            <a:extLst>
              <a:ext uri="{FF2B5EF4-FFF2-40B4-BE49-F238E27FC236}">
                <a16:creationId xmlns:a16="http://schemas.microsoft.com/office/drawing/2014/main" id="{915566FA-F7CE-1EB2-6594-620FB9261549}"/>
              </a:ext>
            </a:extLst>
          </p:cNvPr>
          <p:cNvGrpSpPr>
            <a:grpSpLocks noChangeAspect="1"/>
          </p:cNvGrpSpPr>
          <p:nvPr/>
        </p:nvGrpSpPr>
        <p:grpSpPr>
          <a:xfrm>
            <a:off x="280892" y="2571487"/>
            <a:ext cx="5857290" cy="1090894"/>
            <a:chOff x="-166461" y="2336356"/>
            <a:chExt cx="12242981" cy="2280200"/>
          </a:xfrm>
        </p:grpSpPr>
        <p:pic>
          <p:nvPicPr>
            <p:cNvPr id="15" name="Picture 14" descr="A screenshot of a computer screen&#10;&#10;Description automatically generated">
              <a:extLst>
                <a:ext uri="{FF2B5EF4-FFF2-40B4-BE49-F238E27FC236}">
                  <a16:creationId xmlns:a16="http://schemas.microsoft.com/office/drawing/2014/main" id="{5B447DE6-20C8-D3E7-D172-165207476264}"/>
                </a:ext>
              </a:extLst>
            </p:cNvPr>
            <p:cNvPicPr>
              <a:picLocks noChangeAspect="1"/>
            </p:cNvPicPr>
            <p:nvPr/>
          </p:nvPicPr>
          <p:blipFill rotWithShape="1">
            <a:blip r:embed="rId2">
              <a:extLst>
                <a:ext uri="{28A0092B-C50C-407E-A947-70E740481C1C}">
                  <a14:useLocalDpi xmlns:a14="http://schemas.microsoft.com/office/drawing/2010/main" val="0"/>
                </a:ext>
              </a:extLst>
            </a:blip>
            <a:srcRect l="240" t="55721" r="14477" b="28305"/>
            <a:stretch/>
          </p:blipFill>
          <p:spPr>
            <a:xfrm>
              <a:off x="-166461" y="2336356"/>
              <a:ext cx="12242981" cy="2280200"/>
            </a:xfrm>
            <a:prstGeom prst="rect">
              <a:avLst/>
            </a:prstGeom>
          </p:spPr>
        </p:pic>
        <p:sp>
          <p:nvSpPr>
            <p:cNvPr id="16" name="Rectangle 15">
              <a:extLst>
                <a:ext uri="{FF2B5EF4-FFF2-40B4-BE49-F238E27FC236}">
                  <a16:creationId xmlns:a16="http://schemas.microsoft.com/office/drawing/2014/main" id="{3BA900FB-8498-E901-666B-5677AAB48450}"/>
                </a:ext>
              </a:extLst>
            </p:cNvPr>
            <p:cNvSpPr/>
            <p:nvPr/>
          </p:nvSpPr>
          <p:spPr>
            <a:xfrm>
              <a:off x="115480" y="2450908"/>
              <a:ext cx="477911" cy="34140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latin typeface="Arial" panose="020B0604020202020204" pitchFamily="34" charset="0"/>
                <a:cs typeface="Arial" panose="020B0604020202020204" pitchFamily="34" charset="0"/>
              </a:endParaRPr>
            </a:p>
          </p:txBody>
        </p:sp>
      </p:grpSp>
      <p:grpSp>
        <p:nvGrpSpPr>
          <p:cNvPr id="17" name="Group 16">
            <a:extLst>
              <a:ext uri="{FF2B5EF4-FFF2-40B4-BE49-F238E27FC236}">
                <a16:creationId xmlns:a16="http://schemas.microsoft.com/office/drawing/2014/main" id="{427C7A74-448C-4C57-8564-996CD42554C9}"/>
              </a:ext>
            </a:extLst>
          </p:cNvPr>
          <p:cNvGrpSpPr/>
          <p:nvPr/>
        </p:nvGrpSpPr>
        <p:grpSpPr>
          <a:xfrm>
            <a:off x="280892" y="4656678"/>
            <a:ext cx="4760686" cy="1191871"/>
            <a:chOff x="730098" y="2545852"/>
            <a:chExt cx="10139463" cy="2538484"/>
          </a:xfrm>
        </p:grpSpPr>
        <p:pic>
          <p:nvPicPr>
            <p:cNvPr id="18" name="Picture 17" descr="A screenshot of a computer screen&#10;&#10;Description automatically generated">
              <a:extLst>
                <a:ext uri="{FF2B5EF4-FFF2-40B4-BE49-F238E27FC236}">
                  <a16:creationId xmlns:a16="http://schemas.microsoft.com/office/drawing/2014/main" id="{88E1739B-B757-E2FF-4309-AA4A7E86D0B3}"/>
                </a:ext>
              </a:extLst>
            </p:cNvPr>
            <p:cNvPicPr>
              <a:picLocks noChangeAspect="1"/>
            </p:cNvPicPr>
            <p:nvPr/>
          </p:nvPicPr>
          <p:blipFill rotWithShape="1">
            <a:blip r:embed="rId2">
              <a:extLst>
                <a:ext uri="{28A0092B-C50C-407E-A947-70E740481C1C}">
                  <a14:useLocalDpi xmlns:a14="http://schemas.microsoft.com/office/drawing/2010/main" val="0"/>
                </a:ext>
              </a:extLst>
            </a:blip>
            <a:srcRect l="-1" t="71746" r="41163" b="13439"/>
            <a:stretch/>
          </p:blipFill>
          <p:spPr>
            <a:xfrm>
              <a:off x="730098" y="2545852"/>
              <a:ext cx="10139463" cy="2538484"/>
            </a:xfrm>
            <a:prstGeom prst="rect">
              <a:avLst/>
            </a:prstGeom>
          </p:spPr>
        </p:pic>
        <p:sp>
          <p:nvSpPr>
            <p:cNvPr id="19" name="Rectangle 18">
              <a:extLst>
                <a:ext uri="{FF2B5EF4-FFF2-40B4-BE49-F238E27FC236}">
                  <a16:creationId xmlns:a16="http://schemas.microsoft.com/office/drawing/2014/main" id="{08B98029-0BE5-FDCA-FC77-73FF78C03304}"/>
                </a:ext>
              </a:extLst>
            </p:cNvPr>
            <p:cNvSpPr/>
            <p:nvPr/>
          </p:nvSpPr>
          <p:spPr>
            <a:xfrm>
              <a:off x="1083483" y="2545852"/>
              <a:ext cx="477911" cy="34140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latin typeface="Arial" panose="020B0604020202020204" pitchFamily="34" charset="0"/>
                <a:cs typeface="Arial" panose="020B0604020202020204" pitchFamily="34" charset="0"/>
              </a:endParaRPr>
            </a:p>
          </p:txBody>
        </p:sp>
      </p:grpSp>
      <p:sp>
        <p:nvSpPr>
          <p:cNvPr id="6" name="TextBox 5">
            <a:extLst>
              <a:ext uri="{FF2B5EF4-FFF2-40B4-BE49-F238E27FC236}">
                <a16:creationId xmlns:a16="http://schemas.microsoft.com/office/drawing/2014/main" id="{28CBC551-95C8-C83D-DA75-C0E7F221F37E}"/>
              </a:ext>
            </a:extLst>
          </p:cNvPr>
          <p:cNvSpPr txBox="1"/>
          <p:nvPr/>
        </p:nvSpPr>
        <p:spPr>
          <a:xfrm>
            <a:off x="280892" y="5755912"/>
            <a:ext cx="2933537" cy="830997"/>
          </a:xfrm>
          <a:prstGeom prst="rect">
            <a:avLst/>
          </a:prstGeom>
          <a:noFill/>
        </p:spPr>
        <p:txBody>
          <a:bodyPr wrap="square">
            <a:spAutoFit/>
          </a:bodyPr>
          <a:lstStyle/>
          <a:p>
            <a:r>
              <a:rPr lang="en-GB" sz="1600" dirty="0">
                <a:latin typeface="Arial" panose="020B0604020202020204" pitchFamily="34" charset="0"/>
                <a:cs typeface="Arial" panose="020B0604020202020204" pitchFamily="34" charset="0"/>
              </a:rPr>
              <a:t>Some “obvious”, e.g.</a:t>
            </a:r>
            <a:br>
              <a:rPr lang="en-GB" sz="1600" dirty="0">
                <a:latin typeface="Arial" panose="020B0604020202020204" pitchFamily="34" charset="0"/>
                <a:cs typeface="Arial" panose="020B0604020202020204" pitchFamily="34" charset="0"/>
              </a:rPr>
            </a:br>
            <a:r>
              <a:rPr lang="en-GB" sz="1600" dirty="0">
                <a:latin typeface="Arial" panose="020B0604020202020204" pitchFamily="34" charset="0"/>
                <a:cs typeface="Arial" panose="020B0604020202020204" pitchFamily="34" charset="0"/>
              </a:rPr>
              <a:t>K+ uptake systems, </a:t>
            </a:r>
          </a:p>
          <a:p>
            <a:r>
              <a:rPr lang="en-GB" sz="1600" dirty="0">
                <a:latin typeface="Arial" panose="020B0604020202020204" pitchFamily="34" charset="0"/>
                <a:cs typeface="Arial" panose="020B0604020202020204" pitchFamily="34" charset="0"/>
              </a:rPr>
              <a:t>Na+-coupled transport</a:t>
            </a:r>
            <a:endParaRPr lang="en-SE" sz="16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BAB9C3DE-9F69-4099-7DA4-0DBA4DF87B40}"/>
              </a:ext>
            </a:extLst>
          </p:cNvPr>
          <p:cNvSpPr txBox="1"/>
          <p:nvPr/>
        </p:nvSpPr>
        <p:spPr>
          <a:xfrm>
            <a:off x="3087056" y="5755912"/>
            <a:ext cx="3640455" cy="1077218"/>
          </a:xfrm>
          <a:prstGeom prst="rect">
            <a:avLst/>
          </a:prstGeom>
          <a:noFill/>
        </p:spPr>
        <p:txBody>
          <a:bodyPr wrap="square">
            <a:spAutoFit/>
          </a:bodyPr>
          <a:lstStyle/>
          <a:p>
            <a:r>
              <a:rPr lang="en-GB" sz="1600" dirty="0">
                <a:latin typeface="Arial" panose="020B0604020202020204" pitchFamily="34" charset="0"/>
                <a:cs typeface="Arial" panose="020B0604020202020204" pitchFamily="34" charset="0"/>
              </a:rPr>
              <a:t>Not discussed before but (potentially)</a:t>
            </a:r>
            <a:br>
              <a:rPr lang="en-GB" sz="1600" dirty="0">
                <a:latin typeface="Arial" panose="020B0604020202020204" pitchFamily="34" charset="0"/>
                <a:cs typeface="Arial" panose="020B0604020202020204" pitchFamily="34" charset="0"/>
              </a:rPr>
            </a:br>
            <a:r>
              <a:rPr lang="en-GB" sz="1600" dirty="0">
                <a:latin typeface="Arial" panose="020B0604020202020204" pitchFamily="34" charset="0"/>
                <a:cs typeface="Arial" panose="020B0604020202020204" pitchFamily="34" charset="0"/>
              </a:rPr>
              <a:t>directly connected e.g.</a:t>
            </a:r>
            <a:br>
              <a:rPr lang="en-GB" sz="1600" dirty="0">
                <a:latin typeface="Arial" panose="020B0604020202020204" pitchFamily="34" charset="0"/>
                <a:cs typeface="Arial" panose="020B0604020202020204" pitchFamily="34" charset="0"/>
              </a:rPr>
            </a:br>
            <a:r>
              <a:rPr lang="en-GB" sz="1600" dirty="0">
                <a:latin typeface="Arial" panose="020B0604020202020204" pitchFamily="34" charset="0"/>
                <a:cs typeface="Arial" panose="020B0604020202020204" pitchFamily="34" charset="0"/>
              </a:rPr>
              <a:t>Mg2+ uptake, </a:t>
            </a:r>
          </a:p>
          <a:p>
            <a:r>
              <a:rPr lang="en-GB" sz="1600" dirty="0">
                <a:latin typeface="Arial" panose="020B0604020202020204" pitchFamily="34" charset="0"/>
                <a:cs typeface="Arial" panose="020B0604020202020204" pitchFamily="34" charset="0"/>
              </a:rPr>
              <a:t>chemotaxis</a:t>
            </a:r>
            <a:endParaRPr lang="en-SE" sz="1600" dirty="0">
              <a:latin typeface="Arial" panose="020B0604020202020204" pitchFamily="34" charset="0"/>
              <a:cs typeface="Arial" panose="020B0604020202020204" pitchFamily="34" charset="0"/>
            </a:endParaRPr>
          </a:p>
        </p:txBody>
      </p:sp>
      <p:sp>
        <p:nvSpPr>
          <p:cNvPr id="12" name="TextBox 11">
            <a:extLst>
              <a:ext uri="{FF2B5EF4-FFF2-40B4-BE49-F238E27FC236}">
                <a16:creationId xmlns:a16="http://schemas.microsoft.com/office/drawing/2014/main" id="{87D68828-768E-FA8F-F343-4A6790D8A1C5}"/>
              </a:ext>
            </a:extLst>
          </p:cNvPr>
          <p:cNvSpPr txBox="1"/>
          <p:nvPr/>
        </p:nvSpPr>
        <p:spPr>
          <a:xfrm>
            <a:off x="6600138" y="5755912"/>
            <a:ext cx="4788298" cy="830997"/>
          </a:xfrm>
          <a:prstGeom prst="rect">
            <a:avLst/>
          </a:prstGeom>
          <a:noFill/>
        </p:spPr>
        <p:txBody>
          <a:bodyPr wrap="square">
            <a:spAutoFit/>
          </a:bodyPr>
          <a:lstStyle/>
          <a:p>
            <a:r>
              <a:rPr lang="en-GB" sz="1600" dirty="0">
                <a:latin typeface="Arial" panose="020B0604020202020204" pitchFamily="34" charset="0"/>
                <a:cs typeface="Arial" panose="020B0604020202020204" pitchFamily="34" charset="0"/>
              </a:rPr>
              <a:t>More complex and/or cryptic e.g.</a:t>
            </a:r>
            <a:br>
              <a:rPr lang="en-GB" sz="1600" dirty="0">
                <a:latin typeface="Arial" panose="020B0604020202020204" pitchFamily="34" charset="0"/>
                <a:cs typeface="Arial" panose="020B0604020202020204" pitchFamily="34" charset="0"/>
              </a:rPr>
            </a:br>
            <a:r>
              <a:rPr lang="en-US" sz="1600" dirty="0">
                <a:latin typeface="Arial" panose="020B0604020202020204" pitchFamily="34" charset="0"/>
                <a:cs typeface="Arial" panose="020B0604020202020204" pitchFamily="34" charset="0"/>
              </a:rPr>
              <a:t>modifications of charged amino acids</a:t>
            </a:r>
            <a:endParaRPr lang="en-GB" sz="1600" dirty="0">
              <a:latin typeface="Arial" panose="020B0604020202020204" pitchFamily="34" charset="0"/>
              <a:cs typeface="Arial" panose="020B0604020202020204" pitchFamily="34" charset="0"/>
            </a:endParaRPr>
          </a:p>
          <a:p>
            <a:r>
              <a:rPr lang="en-US" sz="1600" dirty="0">
                <a:latin typeface="Arial" panose="020B0604020202020204" pitchFamily="34" charset="0"/>
                <a:cs typeface="Arial" panose="020B0604020202020204" pitchFamily="34" charset="0"/>
              </a:rPr>
              <a:t>transposases, antitoxins, and competence proteins</a:t>
            </a:r>
            <a:endParaRPr lang="en-SE"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82978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1000"/>
                                        <p:tgtEl>
                                          <p:spTgt spid="9"/>
                                        </p:tgtEl>
                                      </p:cBhvr>
                                    </p:animEffect>
                                    <p:anim calcmode="lin" valueType="num">
                                      <p:cBhvr>
                                        <p:cTn id="15" dur="1000" fill="hold"/>
                                        <p:tgtEl>
                                          <p:spTgt spid="9"/>
                                        </p:tgtEl>
                                        <p:attrNameLst>
                                          <p:attrName>ppt_x</p:attrName>
                                        </p:attrNameLst>
                                      </p:cBhvr>
                                      <p:tavLst>
                                        <p:tav tm="0">
                                          <p:val>
                                            <p:strVal val="#ppt_x"/>
                                          </p:val>
                                        </p:tav>
                                        <p:tav tm="100000">
                                          <p:val>
                                            <p:strVal val="#ppt_x"/>
                                          </p:val>
                                        </p:tav>
                                      </p:tavLst>
                                    </p:anim>
                                    <p:anim calcmode="lin" valueType="num">
                                      <p:cBhvr>
                                        <p:cTn id="16"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1000"/>
                                        <p:tgtEl>
                                          <p:spTgt spid="12"/>
                                        </p:tgtEl>
                                      </p:cBhvr>
                                    </p:animEffect>
                                    <p:anim calcmode="lin" valueType="num">
                                      <p:cBhvr>
                                        <p:cTn id="22" dur="1000" fill="hold"/>
                                        <p:tgtEl>
                                          <p:spTgt spid="12"/>
                                        </p:tgtEl>
                                        <p:attrNameLst>
                                          <p:attrName>ppt_x</p:attrName>
                                        </p:attrNameLst>
                                      </p:cBhvr>
                                      <p:tavLst>
                                        <p:tav tm="0">
                                          <p:val>
                                            <p:strVal val="#ppt_x"/>
                                          </p:val>
                                        </p:tav>
                                        <p:tav tm="100000">
                                          <p:val>
                                            <p:strVal val="#ppt_x"/>
                                          </p:val>
                                        </p:tav>
                                      </p:tavLst>
                                    </p:anim>
                                    <p:anim calcmode="lin" valueType="num">
                                      <p:cBhvr>
                                        <p:cTn id="23"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4">
            <a:extLst>
              <a:ext uri="{FF2B5EF4-FFF2-40B4-BE49-F238E27FC236}">
                <a16:creationId xmlns:a16="http://schemas.microsoft.com/office/drawing/2014/main" id="{F3B86521-83B1-B7AB-4A97-41654DD88693}"/>
              </a:ext>
            </a:extLst>
          </p:cNvPr>
          <p:cNvPicPr>
            <a:picLocks noChangeAspect="1"/>
          </p:cNvPicPr>
          <p:nvPr/>
        </p:nvPicPr>
        <p:blipFill>
          <a:blip r:embed="rId2"/>
          <a:srcRect t="55261"/>
          <a:stretch/>
        </p:blipFill>
        <p:spPr>
          <a:xfrm>
            <a:off x="273421" y="976251"/>
            <a:ext cx="6189677" cy="1573784"/>
          </a:xfrm>
          <a:prstGeom prst="rect">
            <a:avLst/>
          </a:prstGeom>
        </p:spPr>
      </p:pic>
      <p:pic>
        <p:nvPicPr>
          <p:cNvPr id="5" name="Picture 4">
            <a:extLst>
              <a:ext uri="{FF2B5EF4-FFF2-40B4-BE49-F238E27FC236}">
                <a16:creationId xmlns:a16="http://schemas.microsoft.com/office/drawing/2014/main" id="{412DCCA5-9CBC-5A09-2FC0-87173D1CB3E0}"/>
              </a:ext>
            </a:extLst>
          </p:cNvPr>
          <p:cNvPicPr>
            <a:picLocks noChangeAspect="1"/>
          </p:cNvPicPr>
          <p:nvPr/>
        </p:nvPicPr>
        <p:blipFill>
          <a:blip r:embed="rId2"/>
          <a:srcRect l="20344" r="42375" b="70625"/>
          <a:stretch/>
        </p:blipFill>
        <p:spPr>
          <a:xfrm>
            <a:off x="273421" y="-51862"/>
            <a:ext cx="2295924" cy="1028113"/>
          </a:xfrm>
          <a:prstGeom prst="rect">
            <a:avLst/>
          </a:prstGeom>
        </p:spPr>
      </p:pic>
      <p:grpSp>
        <p:nvGrpSpPr>
          <p:cNvPr id="6" name="Group 5">
            <a:extLst>
              <a:ext uri="{FF2B5EF4-FFF2-40B4-BE49-F238E27FC236}">
                <a16:creationId xmlns:a16="http://schemas.microsoft.com/office/drawing/2014/main" id="{CBCDABFD-CD80-573D-23EB-AE6A597213F6}"/>
              </a:ext>
            </a:extLst>
          </p:cNvPr>
          <p:cNvGrpSpPr/>
          <p:nvPr/>
        </p:nvGrpSpPr>
        <p:grpSpPr>
          <a:xfrm>
            <a:off x="7143956" y="2374607"/>
            <a:ext cx="3669276" cy="4545960"/>
            <a:chOff x="838200" y="1549476"/>
            <a:chExt cx="4006555" cy="4676777"/>
          </a:xfrm>
        </p:grpSpPr>
        <p:grpSp>
          <p:nvGrpSpPr>
            <p:cNvPr id="7" name="Group 6">
              <a:extLst>
                <a:ext uri="{FF2B5EF4-FFF2-40B4-BE49-F238E27FC236}">
                  <a16:creationId xmlns:a16="http://schemas.microsoft.com/office/drawing/2014/main" id="{C01AED82-E5B1-32CA-07D9-03A012C12A65}"/>
                </a:ext>
              </a:extLst>
            </p:cNvPr>
            <p:cNvGrpSpPr/>
            <p:nvPr/>
          </p:nvGrpSpPr>
          <p:grpSpPr>
            <a:xfrm>
              <a:off x="838200" y="1768859"/>
              <a:ext cx="4006555" cy="4457394"/>
              <a:chOff x="-9702" y="709920"/>
              <a:chExt cx="5015133" cy="5579462"/>
            </a:xfrm>
          </p:grpSpPr>
          <p:pic>
            <p:nvPicPr>
              <p:cNvPr id="9" name="Picture 8" descr="A screenshot of a screen shot of a chart&#10;&#10;Description automatically generated">
                <a:extLst>
                  <a:ext uri="{FF2B5EF4-FFF2-40B4-BE49-F238E27FC236}">
                    <a16:creationId xmlns:a16="http://schemas.microsoft.com/office/drawing/2014/main" id="{F6AFE56E-69FE-B2F1-18BB-CD93694C24BC}"/>
                  </a:ext>
                </a:extLst>
              </p:cNvPr>
              <p:cNvPicPr>
                <a:picLocks noChangeAspect="1"/>
              </p:cNvPicPr>
              <p:nvPr/>
            </p:nvPicPr>
            <p:blipFill>
              <a:blip r:embed="rId3">
                <a:extLst>
                  <a:ext uri="{28A0092B-C50C-407E-A947-70E740481C1C}">
                    <a14:useLocalDpi xmlns:a14="http://schemas.microsoft.com/office/drawing/2010/main" val="0"/>
                  </a:ext>
                </a:extLst>
              </a:blip>
              <a:srcRect l="28557" r="28749" b="66349"/>
              <a:stretch/>
            </p:blipFill>
            <p:spPr>
              <a:xfrm>
                <a:off x="-1" y="709920"/>
                <a:ext cx="5005432" cy="5579462"/>
              </a:xfrm>
              <a:prstGeom prst="rect">
                <a:avLst/>
              </a:prstGeom>
            </p:spPr>
          </p:pic>
          <p:sp>
            <p:nvSpPr>
              <p:cNvPr id="10" name="Rectangle 9">
                <a:extLst>
                  <a:ext uri="{FF2B5EF4-FFF2-40B4-BE49-F238E27FC236}">
                    <a16:creationId xmlns:a16="http://schemas.microsoft.com/office/drawing/2014/main" id="{9E1AD719-1113-3C7E-D392-A5D99A034894}"/>
                  </a:ext>
                </a:extLst>
              </p:cNvPr>
              <p:cNvSpPr/>
              <p:nvPr/>
            </p:nvSpPr>
            <p:spPr>
              <a:xfrm>
                <a:off x="214170" y="870857"/>
                <a:ext cx="268842" cy="33382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5C650F90-E611-5156-C5C8-D9647AA8F141}"/>
                  </a:ext>
                </a:extLst>
              </p:cNvPr>
              <p:cNvSpPr/>
              <p:nvPr/>
            </p:nvSpPr>
            <p:spPr>
              <a:xfrm>
                <a:off x="-9702" y="5868428"/>
                <a:ext cx="268842" cy="33382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latin typeface="Arial" panose="020B0604020202020204" pitchFamily="34" charset="0"/>
                  <a:cs typeface="Arial" panose="020B0604020202020204" pitchFamily="34" charset="0"/>
                </a:endParaRPr>
              </a:p>
            </p:txBody>
          </p:sp>
        </p:grpSp>
        <p:sp>
          <p:nvSpPr>
            <p:cNvPr id="8" name="TextBox 7">
              <a:extLst>
                <a:ext uri="{FF2B5EF4-FFF2-40B4-BE49-F238E27FC236}">
                  <a16:creationId xmlns:a16="http://schemas.microsoft.com/office/drawing/2014/main" id="{9C0F6A6E-08CD-AC6F-0873-694768AB1511}"/>
                </a:ext>
              </a:extLst>
            </p:cNvPr>
            <p:cNvSpPr txBox="1"/>
            <p:nvPr/>
          </p:nvSpPr>
          <p:spPr>
            <a:xfrm>
              <a:off x="2412959" y="1549476"/>
              <a:ext cx="1405882" cy="379960"/>
            </a:xfrm>
            <a:prstGeom prst="rect">
              <a:avLst/>
            </a:prstGeom>
            <a:noFill/>
          </p:spPr>
          <p:txBody>
            <a:bodyPr wrap="none" rtlCol="0">
              <a:spAutoFit/>
            </a:bodyPr>
            <a:lstStyle/>
            <a:p>
              <a:r>
                <a:rPr lang="en-US" b="1" dirty="0">
                  <a:latin typeface="Arial" panose="020B0604020202020204" pitchFamily="34" charset="0"/>
                  <a:cs typeface="Arial" panose="020B0604020202020204" pitchFamily="34" charset="0"/>
                </a:rPr>
                <a:t>2019-2020</a:t>
              </a:r>
              <a:endParaRPr lang="en-SE" b="1" dirty="0">
                <a:latin typeface="Arial" panose="020B0604020202020204" pitchFamily="34" charset="0"/>
                <a:cs typeface="Arial" panose="020B0604020202020204" pitchFamily="34" charset="0"/>
              </a:endParaRPr>
            </a:p>
          </p:txBody>
        </p:sp>
      </p:grpSp>
      <p:pic>
        <p:nvPicPr>
          <p:cNvPr id="21" name="Picture 20">
            <a:extLst>
              <a:ext uri="{FF2B5EF4-FFF2-40B4-BE49-F238E27FC236}">
                <a16:creationId xmlns:a16="http://schemas.microsoft.com/office/drawing/2014/main" id="{6602D0F9-A6AE-A8A6-E3F1-C00038B1CA8B}"/>
              </a:ext>
            </a:extLst>
          </p:cNvPr>
          <p:cNvPicPr>
            <a:picLocks noChangeAspect="1"/>
          </p:cNvPicPr>
          <p:nvPr/>
        </p:nvPicPr>
        <p:blipFill>
          <a:blip r:embed="rId4"/>
          <a:stretch>
            <a:fillRect/>
          </a:stretch>
        </p:blipFill>
        <p:spPr>
          <a:xfrm>
            <a:off x="1460161" y="2408353"/>
            <a:ext cx="3837903" cy="4512214"/>
          </a:xfrm>
          <a:prstGeom prst="rect">
            <a:avLst/>
          </a:prstGeom>
        </p:spPr>
      </p:pic>
      <p:grpSp>
        <p:nvGrpSpPr>
          <p:cNvPr id="22" name="Group 21">
            <a:extLst>
              <a:ext uri="{FF2B5EF4-FFF2-40B4-BE49-F238E27FC236}">
                <a16:creationId xmlns:a16="http://schemas.microsoft.com/office/drawing/2014/main" id="{DA69E33B-BA54-9AE0-42EB-BB5548402FA6}"/>
              </a:ext>
            </a:extLst>
          </p:cNvPr>
          <p:cNvGrpSpPr/>
          <p:nvPr/>
        </p:nvGrpSpPr>
        <p:grpSpPr>
          <a:xfrm>
            <a:off x="7170782" y="1083238"/>
            <a:ext cx="3976114" cy="1381120"/>
            <a:chOff x="2585547" y="1966708"/>
            <a:chExt cx="7020905" cy="2438741"/>
          </a:xfrm>
        </p:grpSpPr>
        <p:pic>
          <p:nvPicPr>
            <p:cNvPr id="23" name="Picture 22">
              <a:extLst>
                <a:ext uri="{FF2B5EF4-FFF2-40B4-BE49-F238E27FC236}">
                  <a16:creationId xmlns:a16="http://schemas.microsoft.com/office/drawing/2014/main" id="{71A6D522-9FC4-A020-7F20-0864BAC6934E}"/>
                </a:ext>
              </a:extLst>
            </p:cNvPr>
            <p:cNvPicPr>
              <a:picLocks noChangeAspect="1"/>
            </p:cNvPicPr>
            <p:nvPr/>
          </p:nvPicPr>
          <p:blipFill>
            <a:blip r:embed="rId5"/>
            <a:stretch>
              <a:fillRect/>
            </a:stretch>
          </p:blipFill>
          <p:spPr>
            <a:xfrm>
              <a:off x="2585547" y="2452551"/>
              <a:ext cx="7020905" cy="1952898"/>
            </a:xfrm>
            <a:prstGeom prst="rect">
              <a:avLst/>
            </a:prstGeom>
          </p:spPr>
        </p:pic>
        <p:pic>
          <p:nvPicPr>
            <p:cNvPr id="24" name="Picture 23">
              <a:extLst>
                <a:ext uri="{FF2B5EF4-FFF2-40B4-BE49-F238E27FC236}">
                  <a16:creationId xmlns:a16="http://schemas.microsoft.com/office/drawing/2014/main" id="{3038DE1E-0275-BBF0-F18A-5C6F1EC73D7A}"/>
                </a:ext>
              </a:extLst>
            </p:cNvPr>
            <p:cNvPicPr>
              <a:picLocks noChangeAspect="1"/>
            </p:cNvPicPr>
            <p:nvPr/>
          </p:nvPicPr>
          <p:blipFill>
            <a:blip r:embed="rId6"/>
            <a:stretch>
              <a:fillRect/>
            </a:stretch>
          </p:blipFill>
          <p:spPr>
            <a:xfrm>
              <a:off x="2590543" y="1966708"/>
              <a:ext cx="2486372" cy="485843"/>
            </a:xfrm>
            <a:prstGeom prst="rect">
              <a:avLst/>
            </a:prstGeom>
          </p:spPr>
        </p:pic>
      </p:grpSp>
    </p:spTree>
    <p:extLst>
      <p:ext uri="{BB962C8B-B14F-4D97-AF65-F5344CB8AC3E}">
        <p14:creationId xmlns:p14="http://schemas.microsoft.com/office/powerpoint/2010/main" val="58235129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1177</TotalTime>
  <Words>1247</Words>
  <Application>Microsoft Office PowerPoint</Application>
  <PresentationFormat>Widescreen</PresentationFormat>
  <Paragraphs>108</Paragraphs>
  <Slides>19</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vt:i4>
      </vt:variant>
    </vt:vector>
  </HeadingPairs>
  <TitlesOfParts>
    <vt:vector size="24" baseType="lpstr">
      <vt:lpstr>Aptos</vt:lpstr>
      <vt:lpstr>Aptos Display</vt:lpstr>
      <vt:lpstr>Arial</vt:lpstr>
      <vt:lpstr>Calibri</vt:lpstr>
      <vt:lpstr>Office Theme</vt:lpstr>
      <vt:lpstr>Microbial ecology and evolution across salinity barriers and gradients</vt:lpstr>
      <vt:lpstr>Salinity as the major environmental factor determining the distribution of free-living bacteria</vt:lpstr>
      <vt:lpstr>The salinity divide and the biome in-between (or salinity barriers and gradients)</vt:lpstr>
      <vt:lpstr>PowerPoint Presentation</vt:lpstr>
      <vt:lpstr>Species-level separation between biomes</vt:lpstr>
      <vt:lpstr>Cross-biome transitions were rare, ancient and more often into than out of the brackish biome</vt:lpstr>
      <vt:lpstr>Wide-scale changes in proteome properties are driven by differences in the  frequency of acidic amino acids</vt:lpstr>
      <vt:lpstr>Gains and/or losses of the same functional genes allow diverse bacteria to transition between biomes</vt:lpstr>
      <vt:lpstr>PowerPoint Presentation</vt:lpstr>
      <vt:lpstr>Salinity has a dominant impact on bacterial but not protist community composition</vt:lpstr>
      <vt:lpstr>Protist more often cross the salinity barrier</vt:lpstr>
      <vt:lpstr>Bacterial alpha-diversity follows primarily seasonal patterns…</vt:lpstr>
      <vt:lpstr>…which can be explained by  convective vertical mixing in winter</vt:lpstr>
      <vt:lpstr>Protists are more diverse in  near-marine salinities</vt:lpstr>
      <vt:lpstr>Protists are more diverse in  near-marine salinities</vt:lpstr>
      <vt:lpstr>Proposed explanation for protists being ecologically less sensitive to salinity</vt:lpstr>
      <vt:lpstr>PowerPoint Presentation</vt:lpstr>
      <vt:lpstr>Acknowledgements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Krzysztof Jurdzinski</dc:creator>
  <cp:lastModifiedBy>Krzysztof Jurdzinski</cp:lastModifiedBy>
  <cp:revision>59</cp:revision>
  <dcterms:created xsi:type="dcterms:W3CDTF">2025-04-01T07:28:12Z</dcterms:created>
  <dcterms:modified xsi:type="dcterms:W3CDTF">2025-04-08T13:21:20Z</dcterms:modified>
</cp:coreProperties>
</file>